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2.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6" r:id="rId1"/>
  </p:sldMasterIdLst>
  <p:notesMasterIdLst>
    <p:notesMasterId r:id="rId25"/>
  </p:notesMasterIdLst>
  <p:handoutMasterIdLst>
    <p:handoutMasterId r:id="rId26"/>
  </p:handoutMasterIdLst>
  <p:sldIdLst>
    <p:sldId id="256" r:id="rId2"/>
    <p:sldId id="257" r:id="rId3"/>
    <p:sldId id="293" r:id="rId4"/>
    <p:sldId id="263" r:id="rId5"/>
    <p:sldId id="264" r:id="rId6"/>
    <p:sldId id="294" r:id="rId7"/>
    <p:sldId id="258" r:id="rId8"/>
    <p:sldId id="261" r:id="rId9"/>
    <p:sldId id="281" r:id="rId10"/>
    <p:sldId id="262" r:id="rId11"/>
    <p:sldId id="259" r:id="rId12"/>
    <p:sldId id="260" r:id="rId13"/>
    <p:sldId id="295" r:id="rId14"/>
    <p:sldId id="286" r:id="rId15"/>
    <p:sldId id="277" r:id="rId16"/>
    <p:sldId id="283" r:id="rId17"/>
    <p:sldId id="285" r:id="rId18"/>
    <p:sldId id="279" r:id="rId19"/>
    <p:sldId id="289" r:id="rId20"/>
    <p:sldId id="278" r:id="rId21"/>
    <p:sldId id="290" r:id="rId22"/>
    <p:sldId id="292" r:id="rId23"/>
    <p:sldId id="276" r:id="rId24"/>
  </p:sldIdLst>
  <p:sldSz cx="9144000" cy="6858000" type="screen4x3"/>
  <p:notesSz cx="6669088" cy="98726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618" autoAdjust="0"/>
    <p:restoredTop sz="94621" autoAdjust="0"/>
  </p:normalViewPr>
  <p:slideViewPr>
    <p:cSldViewPr>
      <p:cViewPr varScale="1">
        <p:scale>
          <a:sx n="104" d="100"/>
          <a:sy n="104" d="100"/>
        </p:scale>
        <p:origin x="696" y="114"/>
      </p:cViewPr>
      <p:guideLst>
        <p:guide orient="horz" pos="2160"/>
        <p:guide pos="2880"/>
      </p:guideLst>
    </p:cSldViewPr>
  </p:slideViewPr>
  <p:outlineViewPr>
    <p:cViewPr>
      <p:scale>
        <a:sx n="33" d="100"/>
        <a:sy n="33" d="100"/>
      </p:scale>
      <p:origin x="0" y="18942"/>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C513287-A0A9-4502-B10A-BB8817273EFE}"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D3DA14BD-84C7-4C74-A9C4-9D79B5A34A94}">
      <dgm:prSet custT="1"/>
      <dgm:spPr/>
      <dgm:t>
        <a:bodyPr/>
        <a:lstStyle/>
        <a:p>
          <a:pPr algn="ctr" rtl="0"/>
          <a:r>
            <a:rPr lang="en-us" sz="1500" b="0" i="0" u="sng" baseline="0"/>
            <a:t>A workplace fund</a:t>
          </a:r>
          <a:r>
            <a:rPr lang="en-us" sz="1500" b="0" i="0" u="none" baseline="0"/>
            <a:t> is an insurance fund compliant with the Public Insurance Funds Act that has received permission from Kela to provide its members with benefits in accordance with the Health Insurance Act. </a:t>
          </a:r>
          <a:endParaRPr lang="en-us" sz="1500" dirty="0"/>
        </a:p>
      </dgm:t>
    </dgm:pt>
    <dgm:pt modelId="{EEC15996-693C-4D51-8164-0A9BCACC9547}" type="parTrans" cxnId="{3C8C232C-9A2F-4500-BFA4-D9497EF456CF}">
      <dgm:prSet/>
      <dgm:spPr/>
      <dgm:t>
        <a:bodyPr/>
        <a:lstStyle/>
        <a:p>
          <a:endParaRPr lang="en-us"/>
        </a:p>
      </dgm:t>
    </dgm:pt>
    <dgm:pt modelId="{0F8897AD-2AF4-4952-A016-C2D19F2C80D6}" type="sibTrans" cxnId="{3C8C232C-9A2F-4500-BFA4-D9497EF456CF}">
      <dgm:prSet/>
      <dgm:spPr/>
      <dgm:t>
        <a:bodyPr/>
        <a:lstStyle/>
        <a:p>
          <a:endParaRPr lang="en-us"/>
        </a:p>
      </dgm:t>
    </dgm:pt>
    <dgm:pt modelId="{4D5A1C51-A972-4126-BF25-E9BCC7FABA13}">
      <dgm:prSet custT="1"/>
      <dgm:spPr/>
      <dgm:t>
        <a:bodyPr/>
        <a:lstStyle/>
        <a:p>
          <a:pPr algn="ctr" rtl="0"/>
          <a:r>
            <a:rPr lang="en-us" sz="1500" b="0" i="0" u="none" baseline="0"/>
            <a:t>Some Finnish sickness funds are </a:t>
          </a:r>
          <a:r>
            <a:rPr lang="en-us" sz="1500" b="0" i="0" u="sng" baseline="0"/>
            <a:t>supplementary funds</a:t>
          </a:r>
          <a:r>
            <a:rPr lang="en-us" sz="1500" b="0" i="0" u="none" baseline="0"/>
            <a:t> that do not grant Kela benefits.</a:t>
          </a:r>
        </a:p>
        <a:p>
          <a:pPr algn="ctr" rtl="0"/>
          <a:r>
            <a:rPr lang="en-us" sz="1500" b="0" i="0" u="none" baseline="0"/>
            <a:t>In addition to its own operations, Lokomo’s Sickness Fund manages two supplementary funds: </a:t>
          </a:r>
        </a:p>
        <a:p>
          <a:pPr algn="ctr" rtl="0"/>
          <a:r>
            <a:rPr lang="en-us" sz="1500" b="0" i="0" u="none" baseline="0"/>
            <a:t>	- UTC’s Sickness Fund</a:t>
          </a:r>
        </a:p>
        <a:p>
          <a:pPr algn="ctr" rtl="0"/>
          <a:r>
            <a:rPr lang="en-us" sz="1500" b="0" i="0" u="none" baseline="0"/>
            <a:t>	- Tamfelt’s Sickness Fund</a:t>
          </a:r>
        </a:p>
      </dgm:t>
    </dgm:pt>
    <dgm:pt modelId="{D8428683-50FD-4C89-A095-4A4069C44ED4}" type="parTrans" cxnId="{A4DB706C-828C-4EA2-8548-9B832F3BE337}">
      <dgm:prSet/>
      <dgm:spPr/>
      <dgm:t>
        <a:bodyPr/>
        <a:lstStyle/>
        <a:p>
          <a:endParaRPr lang="en-us"/>
        </a:p>
      </dgm:t>
    </dgm:pt>
    <dgm:pt modelId="{BEC3A4F9-8AAD-4B20-B6EE-44870A64DC28}" type="sibTrans" cxnId="{A4DB706C-828C-4EA2-8548-9B832F3BE337}">
      <dgm:prSet/>
      <dgm:spPr/>
      <dgm:t>
        <a:bodyPr/>
        <a:lstStyle/>
        <a:p>
          <a:endParaRPr lang="en-us"/>
        </a:p>
      </dgm:t>
    </dgm:pt>
    <dgm:pt modelId="{2B32B206-4D7F-44FD-AE1E-DA2944601419}">
      <dgm:prSet custT="1"/>
      <dgm:spPr/>
      <dgm:t>
        <a:bodyPr/>
        <a:lstStyle/>
        <a:p>
          <a:pPr algn="ctr" rtl="0"/>
          <a:r>
            <a:rPr lang="en-us" sz="1500" b="0" i="0" u="none" baseline="0" dirty="0"/>
            <a:t>Finland currently has a total of 52 workplace funds and 70 supplementary funds</a:t>
          </a:r>
          <a:endParaRPr lang="en-us" sz="1500" dirty="0"/>
        </a:p>
      </dgm:t>
    </dgm:pt>
    <dgm:pt modelId="{0B948FD6-17C8-460A-AF04-9610C6BDF3FA}" type="parTrans" cxnId="{2AC3BC80-CE94-4F78-A5FC-0F447D0B2124}">
      <dgm:prSet/>
      <dgm:spPr/>
      <dgm:t>
        <a:bodyPr/>
        <a:lstStyle/>
        <a:p>
          <a:endParaRPr lang="en-us"/>
        </a:p>
      </dgm:t>
    </dgm:pt>
    <dgm:pt modelId="{B4AA3992-028D-4584-ADA9-4464D710BC65}" type="sibTrans" cxnId="{2AC3BC80-CE94-4F78-A5FC-0F447D0B2124}">
      <dgm:prSet/>
      <dgm:spPr/>
      <dgm:t>
        <a:bodyPr/>
        <a:lstStyle/>
        <a:p>
          <a:endParaRPr lang="en-us"/>
        </a:p>
      </dgm:t>
    </dgm:pt>
    <dgm:pt modelId="{907A234E-0E5F-4E90-883F-8C119BBAFCAF}">
      <dgm:prSet custT="1"/>
      <dgm:spPr/>
      <dgm:t>
        <a:bodyPr/>
        <a:lstStyle/>
        <a:p>
          <a:pPr algn="ctr" rtl="0"/>
          <a:r>
            <a:rPr lang="en-us" sz="1500" b="0" i="0" u="none" baseline="0"/>
            <a:t>Workplace funds are guided by the same guidelines as Kela and use the same systems</a:t>
          </a:r>
          <a:endParaRPr lang="en-us" sz="1500"/>
        </a:p>
      </dgm:t>
    </dgm:pt>
    <dgm:pt modelId="{B3F27F11-EF3A-480B-8BF1-C8C5437B47DA}" type="parTrans" cxnId="{E8E47B80-3B09-4BF5-82C6-97B39B634BCF}">
      <dgm:prSet/>
      <dgm:spPr/>
      <dgm:t>
        <a:bodyPr/>
        <a:lstStyle/>
        <a:p>
          <a:endParaRPr lang="en-us"/>
        </a:p>
      </dgm:t>
    </dgm:pt>
    <dgm:pt modelId="{834BC9B1-07E4-4772-AA87-BD104BB7D72A}" type="sibTrans" cxnId="{E8E47B80-3B09-4BF5-82C6-97B39B634BCF}">
      <dgm:prSet/>
      <dgm:spPr/>
      <dgm:t>
        <a:bodyPr/>
        <a:lstStyle/>
        <a:p>
          <a:endParaRPr lang="en-us"/>
        </a:p>
      </dgm:t>
    </dgm:pt>
    <dgm:pt modelId="{11697A4C-60FF-4B8D-9E3B-613BBE82E80F}" type="pres">
      <dgm:prSet presAssocID="{CC513287-A0A9-4502-B10A-BB8817273EFE}" presName="linear" presStyleCnt="0">
        <dgm:presLayoutVars>
          <dgm:animLvl val="lvl"/>
          <dgm:resizeHandles val="exact"/>
        </dgm:presLayoutVars>
      </dgm:prSet>
      <dgm:spPr/>
    </dgm:pt>
    <dgm:pt modelId="{C2A97C81-7C99-4B28-BF59-C64689B9015D}" type="pres">
      <dgm:prSet presAssocID="{D3DA14BD-84C7-4C74-A9C4-9D79B5A34A94}" presName="parentText" presStyleLbl="node1" presStyleIdx="0" presStyleCnt="4" custScaleY="70418">
        <dgm:presLayoutVars>
          <dgm:chMax val="0"/>
          <dgm:bulletEnabled val="1"/>
        </dgm:presLayoutVars>
      </dgm:prSet>
      <dgm:spPr/>
    </dgm:pt>
    <dgm:pt modelId="{78471911-CF40-468F-9B41-5D1283C3DAB3}" type="pres">
      <dgm:prSet presAssocID="{0F8897AD-2AF4-4952-A016-C2D19F2C80D6}" presName="spacer" presStyleCnt="0"/>
      <dgm:spPr/>
    </dgm:pt>
    <dgm:pt modelId="{8F968249-D5D5-4419-AD46-634881A4CF65}" type="pres">
      <dgm:prSet presAssocID="{4D5A1C51-A972-4126-BF25-E9BCC7FABA13}" presName="parentText" presStyleLbl="node1" presStyleIdx="1" presStyleCnt="4">
        <dgm:presLayoutVars>
          <dgm:chMax val="0"/>
          <dgm:bulletEnabled val="1"/>
        </dgm:presLayoutVars>
      </dgm:prSet>
      <dgm:spPr/>
    </dgm:pt>
    <dgm:pt modelId="{F1503BDF-E5B2-47CC-9EB2-18C3BA050B56}" type="pres">
      <dgm:prSet presAssocID="{BEC3A4F9-8AAD-4B20-B6EE-44870A64DC28}" presName="spacer" presStyleCnt="0"/>
      <dgm:spPr/>
    </dgm:pt>
    <dgm:pt modelId="{C014DD64-A0A9-4C6F-85DD-5DA33EBEB5AA}" type="pres">
      <dgm:prSet presAssocID="{2B32B206-4D7F-44FD-AE1E-DA2944601419}" presName="parentText" presStyleLbl="node1" presStyleIdx="2" presStyleCnt="4" custScaleY="74839">
        <dgm:presLayoutVars>
          <dgm:chMax val="0"/>
          <dgm:bulletEnabled val="1"/>
        </dgm:presLayoutVars>
      </dgm:prSet>
      <dgm:spPr/>
    </dgm:pt>
    <dgm:pt modelId="{B4ED47F5-2B75-4008-8F03-5C2B7DE2A9CC}" type="pres">
      <dgm:prSet presAssocID="{B4AA3992-028D-4584-ADA9-4464D710BC65}" presName="spacer" presStyleCnt="0"/>
      <dgm:spPr/>
    </dgm:pt>
    <dgm:pt modelId="{DF140D8F-45C8-4E59-B1A5-EB1ACA55330E}" type="pres">
      <dgm:prSet presAssocID="{907A234E-0E5F-4E90-883F-8C119BBAFCAF}" presName="parentText" presStyleLbl="node1" presStyleIdx="3" presStyleCnt="4" custScaleY="67893">
        <dgm:presLayoutVars>
          <dgm:chMax val="0"/>
          <dgm:bulletEnabled val="1"/>
        </dgm:presLayoutVars>
      </dgm:prSet>
      <dgm:spPr/>
    </dgm:pt>
  </dgm:ptLst>
  <dgm:cxnLst>
    <dgm:cxn modelId="{A836E11C-F4FD-411E-97F0-FC39B2695E51}" type="presOf" srcId="{2B32B206-4D7F-44FD-AE1E-DA2944601419}" destId="{C014DD64-A0A9-4C6F-85DD-5DA33EBEB5AA}" srcOrd="0" destOrd="0" presId="urn:microsoft.com/office/officeart/2005/8/layout/vList2"/>
    <dgm:cxn modelId="{3C8C232C-9A2F-4500-BFA4-D9497EF456CF}" srcId="{CC513287-A0A9-4502-B10A-BB8817273EFE}" destId="{D3DA14BD-84C7-4C74-A9C4-9D79B5A34A94}" srcOrd="0" destOrd="0" parTransId="{EEC15996-693C-4D51-8164-0A9BCACC9547}" sibTransId="{0F8897AD-2AF4-4952-A016-C2D19F2C80D6}"/>
    <dgm:cxn modelId="{C152B739-B6C6-4AF8-B43A-B0740378550D}" type="presOf" srcId="{D3DA14BD-84C7-4C74-A9C4-9D79B5A34A94}" destId="{C2A97C81-7C99-4B28-BF59-C64689B9015D}" srcOrd="0" destOrd="0" presId="urn:microsoft.com/office/officeart/2005/8/layout/vList2"/>
    <dgm:cxn modelId="{625B383E-BA10-4D1F-94AE-862729B9F5BC}" type="presOf" srcId="{CC513287-A0A9-4502-B10A-BB8817273EFE}" destId="{11697A4C-60FF-4B8D-9E3B-613BBE82E80F}" srcOrd="0" destOrd="0" presId="urn:microsoft.com/office/officeart/2005/8/layout/vList2"/>
    <dgm:cxn modelId="{A4DB706C-828C-4EA2-8548-9B832F3BE337}" srcId="{CC513287-A0A9-4502-B10A-BB8817273EFE}" destId="{4D5A1C51-A972-4126-BF25-E9BCC7FABA13}" srcOrd="1" destOrd="0" parTransId="{D8428683-50FD-4C89-A095-4A4069C44ED4}" sibTransId="{BEC3A4F9-8AAD-4B20-B6EE-44870A64DC28}"/>
    <dgm:cxn modelId="{D3F4CB55-6333-4D3D-B42C-F14826A57FE1}" type="presOf" srcId="{4D5A1C51-A972-4126-BF25-E9BCC7FABA13}" destId="{8F968249-D5D5-4419-AD46-634881A4CF65}" srcOrd="0" destOrd="0" presId="urn:microsoft.com/office/officeart/2005/8/layout/vList2"/>
    <dgm:cxn modelId="{E8E47B80-3B09-4BF5-82C6-97B39B634BCF}" srcId="{CC513287-A0A9-4502-B10A-BB8817273EFE}" destId="{907A234E-0E5F-4E90-883F-8C119BBAFCAF}" srcOrd="3" destOrd="0" parTransId="{B3F27F11-EF3A-480B-8BF1-C8C5437B47DA}" sibTransId="{834BC9B1-07E4-4772-AA87-BD104BB7D72A}"/>
    <dgm:cxn modelId="{2AC3BC80-CE94-4F78-A5FC-0F447D0B2124}" srcId="{CC513287-A0A9-4502-B10A-BB8817273EFE}" destId="{2B32B206-4D7F-44FD-AE1E-DA2944601419}" srcOrd="2" destOrd="0" parTransId="{0B948FD6-17C8-460A-AF04-9610C6BDF3FA}" sibTransId="{B4AA3992-028D-4584-ADA9-4464D710BC65}"/>
    <dgm:cxn modelId="{2F0378F6-222D-43EB-B764-5314754AC3A8}" type="presOf" srcId="{907A234E-0E5F-4E90-883F-8C119BBAFCAF}" destId="{DF140D8F-45C8-4E59-B1A5-EB1ACA55330E}" srcOrd="0" destOrd="0" presId="urn:microsoft.com/office/officeart/2005/8/layout/vList2"/>
    <dgm:cxn modelId="{CC4E51B4-F51D-4B4C-9563-1531793BE38A}" type="presParOf" srcId="{11697A4C-60FF-4B8D-9E3B-613BBE82E80F}" destId="{C2A97C81-7C99-4B28-BF59-C64689B9015D}" srcOrd="0" destOrd="0" presId="urn:microsoft.com/office/officeart/2005/8/layout/vList2"/>
    <dgm:cxn modelId="{D065E03E-7FF8-417C-AB89-6A9DA289F853}" type="presParOf" srcId="{11697A4C-60FF-4B8D-9E3B-613BBE82E80F}" destId="{78471911-CF40-468F-9B41-5D1283C3DAB3}" srcOrd="1" destOrd="0" presId="urn:microsoft.com/office/officeart/2005/8/layout/vList2"/>
    <dgm:cxn modelId="{909660E5-6541-4ADC-AC0E-9A0BA0EEA54A}" type="presParOf" srcId="{11697A4C-60FF-4B8D-9E3B-613BBE82E80F}" destId="{8F968249-D5D5-4419-AD46-634881A4CF65}" srcOrd="2" destOrd="0" presId="urn:microsoft.com/office/officeart/2005/8/layout/vList2"/>
    <dgm:cxn modelId="{7BB3D805-8A41-45A6-837A-E0E25FEB4584}" type="presParOf" srcId="{11697A4C-60FF-4B8D-9E3B-613BBE82E80F}" destId="{F1503BDF-E5B2-47CC-9EB2-18C3BA050B56}" srcOrd="3" destOrd="0" presId="urn:microsoft.com/office/officeart/2005/8/layout/vList2"/>
    <dgm:cxn modelId="{A6E52A44-B1A3-446D-86CB-3F5F534C1BFB}" type="presParOf" srcId="{11697A4C-60FF-4B8D-9E3B-613BBE82E80F}" destId="{C014DD64-A0A9-4C6F-85DD-5DA33EBEB5AA}" srcOrd="4" destOrd="0" presId="urn:microsoft.com/office/officeart/2005/8/layout/vList2"/>
    <dgm:cxn modelId="{486EFF86-B3D2-47AD-9922-045BD72BBD72}" type="presParOf" srcId="{11697A4C-60FF-4B8D-9E3B-613BBE82E80F}" destId="{B4ED47F5-2B75-4008-8F03-5C2B7DE2A9CC}" srcOrd="5" destOrd="0" presId="urn:microsoft.com/office/officeart/2005/8/layout/vList2"/>
    <dgm:cxn modelId="{13FD6934-DA63-4443-ACF9-77288DE2BEBD}" type="presParOf" srcId="{11697A4C-60FF-4B8D-9E3B-613BBE82E80F}" destId="{DF140D8F-45C8-4E59-B1A5-EB1ACA55330E}"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7A683F6-18F4-4496-8786-D5928A814653}"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BDFEA816-AA1E-48C6-B9D0-125EA02FE91E}">
      <dgm:prSet/>
      <dgm:spPr/>
      <dgm:t>
        <a:bodyPr/>
        <a:lstStyle/>
        <a:p>
          <a:pPr algn="ctr" rtl="0">
            <a:defRPr b="1"/>
          </a:pPr>
          <a:r>
            <a:rPr lang="en-us" b="0" i="0" u="none" baseline="0"/>
            <a:t>Legally independent entities</a:t>
          </a:r>
          <a:endParaRPr lang="en-us"/>
        </a:p>
      </dgm:t>
    </dgm:pt>
    <dgm:pt modelId="{138054A5-4C99-405B-8061-0955248684AA}" type="parTrans" cxnId="{2D1075A3-E688-4D38-8E52-261E710F170D}">
      <dgm:prSet/>
      <dgm:spPr/>
      <dgm:t>
        <a:bodyPr/>
        <a:lstStyle/>
        <a:p>
          <a:endParaRPr lang="en-us"/>
        </a:p>
      </dgm:t>
    </dgm:pt>
    <dgm:pt modelId="{1049BC0A-F7D4-4BA9-89E2-3E8C8BD26030}" type="sibTrans" cxnId="{2D1075A3-E688-4D38-8E52-261E710F170D}">
      <dgm:prSet/>
      <dgm:spPr/>
      <dgm:t>
        <a:bodyPr/>
        <a:lstStyle/>
        <a:p>
          <a:endParaRPr lang="en-us"/>
        </a:p>
      </dgm:t>
    </dgm:pt>
    <dgm:pt modelId="{98001664-0FD9-4E19-A470-CF106C89F945}">
      <dgm:prSet/>
      <dgm:spPr/>
      <dgm:t>
        <a:bodyPr/>
        <a:lstStyle/>
        <a:p>
          <a:pPr algn="ctr" rtl="0">
            <a:defRPr b="1"/>
          </a:pPr>
          <a:r>
            <a:rPr lang="en-us" b="0" i="0" u="none" baseline="0"/>
            <a:t>Independently managed</a:t>
          </a:r>
          <a:endParaRPr lang="en-us"/>
        </a:p>
      </dgm:t>
    </dgm:pt>
    <dgm:pt modelId="{A7A49D81-3B89-43DA-8BE5-E8C1244B8468}" type="parTrans" cxnId="{86D8582A-66E2-4BCA-AFCB-23922EBB2632}">
      <dgm:prSet/>
      <dgm:spPr/>
      <dgm:t>
        <a:bodyPr/>
        <a:lstStyle/>
        <a:p>
          <a:endParaRPr lang="en-us"/>
        </a:p>
      </dgm:t>
    </dgm:pt>
    <dgm:pt modelId="{05230896-C8CF-4EAC-9946-E5C537D1C197}" type="sibTrans" cxnId="{86D8582A-66E2-4BCA-AFCB-23922EBB2632}">
      <dgm:prSet/>
      <dgm:spPr/>
      <dgm:t>
        <a:bodyPr/>
        <a:lstStyle/>
        <a:p>
          <a:endParaRPr lang="en-us"/>
        </a:p>
      </dgm:t>
    </dgm:pt>
    <dgm:pt modelId="{FA6AF394-FD21-4E25-BB39-38EEF1A09817}">
      <dgm:prSet/>
      <dgm:spPr/>
      <dgm:t>
        <a:bodyPr/>
        <a:lstStyle/>
        <a:p>
          <a:pPr algn="ctr" rtl="0">
            <a:buFont typeface="Arial" panose="020B0604020202020204" pitchFamily="34" charset="0"/>
            <a:buChar char="•"/>
          </a:pPr>
          <a:r>
            <a:rPr lang="en-us" b="0" i="0" u="none" baseline="0"/>
            <a:t>The board of Lokomo’s Sickness Fund has nine (9) members who represent the employees, officials and senior officials. The shareholders are represented on the board by Paula Aura from Metso Outotec Finland</a:t>
          </a:r>
          <a:endParaRPr lang="en-us" dirty="0"/>
        </a:p>
      </dgm:t>
    </dgm:pt>
    <dgm:pt modelId="{4B6381BC-EAA3-4B41-8726-B6A2685A3C1C}" type="parTrans" cxnId="{2B6C0423-3379-4F09-8A76-2518BB41B6D1}">
      <dgm:prSet/>
      <dgm:spPr/>
      <dgm:t>
        <a:bodyPr/>
        <a:lstStyle/>
        <a:p>
          <a:endParaRPr lang="en-us"/>
        </a:p>
      </dgm:t>
    </dgm:pt>
    <dgm:pt modelId="{6E4C79DE-7A93-4A68-910B-ACB0E7123099}" type="sibTrans" cxnId="{2B6C0423-3379-4F09-8A76-2518BB41B6D1}">
      <dgm:prSet/>
      <dgm:spPr/>
      <dgm:t>
        <a:bodyPr/>
        <a:lstStyle/>
        <a:p>
          <a:endParaRPr lang="en-us"/>
        </a:p>
      </dgm:t>
    </dgm:pt>
    <dgm:pt modelId="{CDCF619B-67D4-46F4-B54A-626AC6AAD94F}">
      <dgm:prSet/>
      <dgm:spPr/>
      <dgm:t>
        <a:bodyPr/>
        <a:lstStyle/>
        <a:p>
          <a:pPr algn="ctr" rtl="0">
            <a:defRPr b="1"/>
          </a:pPr>
          <a:r>
            <a:rPr lang="en-us" b="0" i="0" u="none" baseline="0"/>
            <a:t>The Fund employs a CEO and </a:t>
          </a:r>
        </a:p>
        <a:p>
          <a:pPr algn="ctr" rtl="0">
            <a:defRPr b="1"/>
          </a:pPr>
          <a:r>
            <a:rPr lang="en-us" b="0" i="0" u="none" baseline="0"/>
            <a:t>two insurance secretaries </a:t>
          </a:r>
          <a:endParaRPr lang="en-us" dirty="0"/>
        </a:p>
      </dgm:t>
    </dgm:pt>
    <dgm:pt modelId="{1415303E-95EF-4760-AC74-AA0A5D32AD3B}" type="parTrans" cxnId="{4ABE2289-0FB8-496C-899B-0D3F2FFBFF5B}">
      <dgm:prSet/>
      <dgm:spPr/>
      <dgm:t>
        <a:bodyPr/>
        <a:lstStyle/>
        <a:p>
          <a:endParaRPr lang="en-us"/>
        </a:p>
      </dgm:t>
    </dgm:pt>
    <dgm:pt modelId="{27E7B7D4-890F-47B9-9DBC-8F27FC59D01D}" type="sibTrans" cxnId="{4ABE2289-0FB8-496C-899B-0D3F2FFBFF5B}">
      <dgm:prSet/>
      <dgm:spPr/>
      <dgm:t>
        <a:bodyPr/>
        <a:lstStyle/>
        <a:p>
          <a:endParaRPr lang="en-us"/>
        </a:p>
      </dgm:t>
    </dgm:pt>
    <dgm:pt modelId="{91F07BAC-1A6B-4399-9BFC-D9670116C0DF}">
      <dgm:prSet/>
      <dgm:spPr/>
      <dgm:t>
        <a:bodyPr/>
        <a:lstStyle/>
        <a:p>
          <a:pPr algn="ctr" rtl="0"/>
          <a:r>
            <a:rPr lang="en-us" b="0" i="0" u="none" baseline="0" dirty="0"/>
            <a:t> Aulikki Juntunen from Medical Center Aava, Tampere</a:t>
          </a:r>
          <a:endParaRPr lang="en-us" dirty="0"/>
        </a:p>
      </dgm:t>
    </dgm:pt>
    <dgm:pt modelId="{723402F3-BA7D-4A49-B7A8-10222C2E9CCB}" type="parTrans" cxnId="{9931B307-889F-40B7-B34F-2935E115A337}">
      <dgm:prSet/>
      <dgm:spPr/>
      <dgm:t>
        <a:bodyPr/>
        <a:lstStyle/>
        <a:p>
          <a:endParaRPr lang="en-us"/>
        </a:p>
      </dgm:t>
    </dgm:pt>
    <dgm:pt modelId="{E8BDEA4B-330B-4B4F-A514-0D8BF0D8CB32}" type="sibTrans" cxnId="{9931B307-889F-40B7-B34F-2935E115A337}">
      <dgm:prSet/>
      <dgm:spPr/>
      <dgm:t>
        <a:bodyPr/>
        <a:lstStyle/>
        <a:p>
          <a:endParaRPr lang="en-us"/>
        </a:p>
      </dgm:t>
    </dgm:pt>
    <dgm:pt modelId="{CB978964-1638-4599-95B5-697EF8BC69F0}">
      <dgm:prSet/>
      <dgm:spPr/>
      <dgm:t>
        <a:bodyPr/>
        <a:lstStyle/>
        <a:p>
          <a:pPr algn="ctr" rtl="0">
            <a:buFont typeface="Arial" panose="020B0604020202020204" pitchFamily="34" charset="0"/>
            <a:buChar char="•"/>
          </a:pPr>
          <a:r>
            <a:rPr lang="en-us" b="0" i="0" u="none" baseline="0"/>
            <a:t>Board members are elected at an ordinary fund meeting held in November</a:t>
          </a:r>
          <a:endParaRPr lang="en-us" dirty="0"/>
        </a:p>
      </dgm:t>
    </dgm:pt>
    <dgm:pt modelId="{3FB12806-ED0D-4024-8FC0-16E76A2C7CDA}" type="parTrans" cxnId="{AAFBCD0F-BD77-492C-81DB-CC12CAE5CD46}">
      <dgm:prSet/>
      <dgm:spPr/>
      <dgm:t>
        <a:bodyPr/>
        <a:lstStyle/>
        <a:p>
          <a:endParaRPr lang="en-us"/>
        </a:p>
      </dgm:t>
    </dgm:pt>
    <dgm:pt modelId="{D9A0F483-E1DF-4AC5-9015-D2BD1651567B}" type="sibTrans" cxnId="{AAFBCD0F-BD77-492C-81DB-CC12CAE5CD46}">
      <dgm:prSet/>
      <dgm:spPr/>
      <dgm:t>
        <a:bodyPr/>
        <a:lstStyle/>
        <a:p>
          <a:endParaRPr lang="en-us"/>
        </a:p>
      </dgm:t>
    </dgm:pt>
    <dgm:pt modelId="{0D32309F-656E-469B-981A-5FDEBD41C170}">
      <dgm:prSet/>
      <dgm:spPr/>
      <dgm:t>
        <a:bodyPr/>
        <a:lstStyle/>
        <a:p>
          <a:pPr algn="ctr" rtl="0">
            <a:defRPr b="1"/>
          </a:pPr>
          <a:r>
            <a:rPr lang="en-us" b="0" i="0" u="none" baseline="0" dirty="0"/>
            <a:t>CEO Taina Tuominen, tel. +358 50 317 3884, taina.tuominen@metso.com</a:t>
          </a:r>
        </a:p>
      </dgm:t>
    </dgm:pt>
    <dgm:pt modelId="{C5E08D71-634B-4B38-A5EB-E669790AE2B4}" type="parTrans" cxnId="{ACE42428-E99B-43BE-9215-DB2B80E19E5C}">
      <dgm:prSet/>
      <dgm:spPr/>
      <dgm:t>
        <a:bodyPr/>
        <a:lstStyle/>
        <a:p>
          <a:endParaRPr lang="en-us"/>
        </a:p>
      </dgm:t>
    </dgm:pt>
    <dgm:pt modelId="{B2163E46-483F-4049-B1EA-4BF62B415D73}" type="sibTrans" cxnId="{ACE42428-E99B-43BE-9215-DB2B80E19E5C}">
      <dgm:prSet/>
      <dgm:spPr/>
      <dgm:t>
        <a:bodyPr/>
        <a:lstStyle/>
        <a:p>
          <a:endParaRPr lang="en-us"/>
        </a:p>
      </dgm:t>
    </dgm:pt>
    <dgm:pt modelId="{D35F11D7-F74A-4795-82E9-57C15EDE1EA8}">
      <dgm:prSet/>
      <dgm:spPr/>
      <dgm:t>
        <a:bodyPr/>
        <a:lstStyle/>
        <a:p>
          <a:pPr algn="ctr" rtl="0">
            <a:defRPr b="1"/>
          </a:pPr>
          <a:r>
            <a:rPr lang="en-us" b="0" i="0" u="none" baseline="0" dirty="0"/>
            <a:t>Insurance Secretary Hanna Hautamäki, tel. +358 50 505 6394, hanna.hautamaki@metso.com</a:t>
          </a:r>
        </a:p>
      </dgm:t>
    </dgm:pt>
    <dgm:pt modelId="{3A4BB841-275A-4FF1-815D-99D1F71B0313}" type="parTrans" cxnId="{9E39EFED-C568-48A0-854B-D8C85AC4073B}">
      <dgm:prSet/>
      <dgm:spPr/>
      <dgm:t>
        <a:bodyPr/>
        <a:lstStyle/>
        <a:p>
          <a:endParaRPr lang="en-us"/>
        </a:p>
      </dgm:t>
    </dgm:pt>
    <dgm:pt modelId="{0EA1E908-0F3A-4845-9228-BC6E12DA2593}" type="sibTrans" cxnId="{9E39EFED-C568-48A0-854B-D8C85AC4073B}">
      <dgm:prSet/>
      <dgm:spPr/>
      <dgm:t>
        <a:bodyPr/>
        <a:lstStyle/>
        <a:p>
          <a:endParaRPr lang="en-us"/>
        </a:p>
      </dgm:t>
    </dgm:pt>
    <dgm:pt modelId="{A81B4A50-A829-48DF-AAA0-E67A4E78AF4A}">
      <dgm:prSet/>
      <dgm:spPr/>
      <dgm:t>
        <a:bodyPr/>
        <a:lstStyle/>
        <a:p>
          <a:pPr algn="ctr" rtl="0">
            <a:defRPr b="1"/>
          </a:pPr>
          <a:r>
            <a:rPr lang="en-us" b="0" i="0" u="none" baseline="0" dirty="0"/>
            <a:t>Insurance Secretary Sirpa Olán, tel. +358 50 317 1668, sirpa.olan@metso.com</a:t>
          </a:r>
        </a:p>
      </dgm:t>
    </dgm:pt>
    <dgm:pt modelId="{CE8C60A9-E58B-4DF3-B724-DCE6DB2A961A}" type="parTrans" cxnId="{64657C97-576C-4099-8BD5-D39A27FCB7AD}">
      <dgm:prSet/>
      <dgm:spPr/>
      <dgm:t>
        <a:bodyPr/>
        <a:lstStyle/>
        <a:p>
          <a:endParaRPr lang="en-us"/>
        </a:p>
      </dgm:t>
    </dgm:pt>
    <dgm:pt modelId="{3E441E24-5A14-46F6-972C-947F12A36102}" type="sibTrans" cxnId="{64657C97-576C-4099-8BD5-D39A27FCB7AD}">
      <dgm:prSet/>
      <dgm:spPr/>
      <dgm:t>
        <a:bodyPr/>
        <a:lstStyle/>
        <a:p>
          <a:endParaRPr lang="en-us"/>
        </a:p>
      </dgm:t>
    </dgm:pt>
    <dgm:pt modelId="{827DCCE7-5457-49B5-A4CA-4CB6007AABB4}">
      <dgm:prSet/>
      <dgm:spPr/>
      <dgm:t>
        <a:bodyPr/>
        <a:lstStyle/>
        <a:p>
          <a:pPr algn="ctr" rtl="0"/>
          <a:r>
            <a:rPr lang="en-us" b="0" i="0" u="none" baseline="0"/>
            <a:t>Kela, workplace funds’ specialist physician unit</a:t>
          </a:r>
          <a:endParaRPr lang="en-us" dirty="0"/>
        </a:p>
      </dgm:t>
    </dgm:pt>
    <dgm:pt modelId="{390FB52C-E02C-4BE7-A508-F6E4B7033094}" type="parTrans" cxnId="{9D9E9A8E-7FBC-4EBF-B1A6-D091CBB24114}">
      <dgm:prSet/>
      <dgm:spPr/>
      <dgm:t>
        <a:bodyPr/>
        <a:lstStyle/>
        <a:p>
          <a:endParaRPr lang="en-us"/>
        </a:p>
      </dgm:t>
    </dgm:pt>
    <dgm:pt modelId="{57ACA900-CB06-4683-A42B-4A0D4E7AF310}" type="sibTrans" cxnId="{9D9E9A8E-7FBC-4EBF-B1A6-D091CBB24114}">
      <dgm:prSet/>
      <dgm:spPr/>
      <dgm:t>
        <a:bodyPr/>
        <a:lstStyle/>
        <a:p>
          <a:endParaRPr lang="en-us"/>
        </a:p>
      </dgm:t>
    </dgm:pt>
    <dgm:pt modelId="{62E00586-F00E-4FEF-AFD9-130F796F96E3}">
      <dgm:prSet/>
      <dgm:spPr/>
      <dgm:t>
        <a:bodyPr/>
        <a:lstStyle/>
        <a:p>
          <a:pPr algn="ctr" rtl="0">
            <a:defRPr b="1"/>
          </a:pPr>
          <a:r>
            <a:rPr lang="en-us" b="0" i="0" u="none" baseline="0"/>
            <a:t>The following serve as Lokomo’s Sickness Fund’s specialist physicians:</a:t>
          </a:r>
          <a:endParaRPr lang="en-us" dirty="0"/>
        </a:p>
      </dgm:t>
    </dgm:pt>
    <dgm:pt modelId="{D6B5F391-0806-47A5-882D-1BEF738A58ED}" type="sibTrans" cxnId="{AAAF90EB-897D-45C5-A12B-1DEB91F6169E}">
      <dgm:prSet/>
      <dgm:spPr/>
      <dgm:t>
        <a:bodyPr/>
        <a:lstStyle/>
        <a:p>
          <a:endParaRPr lang="en-us"/>
        </a:p>
      </dgm:t>
    </dgm:pt>
    <dgm:pt modelId="{D228F177-69A6-489B-B88B-E8C1A01806CE}" type="parTrans" cxnId="{AAAF90EB-897D-45C5-A12B-1DEB91F6169E}">
      <dgm:prSet/>
      <dgm:spPr/>
      <dgm:t>
        <a:bodyPr/>
        <a:lstStyle/>
        <a:p>
          <a:endParaRPr lang="en-us"/>
        </a:p>
      </dgm:t>
    </dgm:pt>
    <dgm:pt modelId="{10472C81-D50C-4728-9638-94F4210B9B88}" type="pres">
      <dgm:prSet presAssocID="{E7A683F6-18F4-4496-8786-D5928A814653}" presName="linear" presStyleCnt="0">
        <dgm:presLayoutVars>
          <dgm:animLvl val="lvl"/>
          <dgm:resizeHandles val="exact"/>
        </dgm:presLayoutVars>
      </dgm:prSet>
      <dgm:spPr/>
    </dgm:pt>
    <dgm:pt modelId="{765C29D9-89AB-41F1-ADA0-1341A74DCEF7}" type="pres">
      <dgm:prSet presAssocID="{BDFEA816-AA1E-48C6-B9D0-125EA02FE91E}" presName="parentText" presStyleLbl="node1" presStyleIdx="0" presStyleCnt="4">
        <dgm:presLayoutVars>
          <dgm:chMax val="0"/>
          <dgm:bulletEnabled val="1"/>
        </dgm:presLayoutVars>
      </dgm:prSet>
      <dgm:spPr/>
    </dgm:pt>
    <dgm:pt modelId="{D79ECD74-FB02-47AF-A95B-72DE0F7EB71A}" type="pres">
      <dgm:prSet presAssocID="{1049BC0A-F7D4-4BA9-89E2-3E8C8BD26030}" presName="spacer" presStyleCnt="0"/>
      <dgm:spPr/>
    </dgm:pt>
    <dgm:pt modelId="{7CCBE2DC-6701-43AB-B446-16C50ECDD273}" type="pres">
      <dgm:prSet presAssocID="{98001664-0FD9-4E19-A470-CF106C89F945}" presName="parentText" presStyleLbl="node1" presStyleIdx="1" presStyleCnt="4">
        <dgm:presLayoutVars>
          <dgm:chMax val="0"/>
          <dgm:bulletEnabled val="1"/>
        </dgm:presLayoutVars>
      </dgm:prSet>
      <dgm:spPr/>
    </dgm:pt>
    <dgm:pt modelId="{6ABF686D-691A-476E-A461-F5A92B78E30B}" type="pres">
      <dgm:prSet presAssocID="{98001664-0FD9-4E19-A470-CF106C89F945}" presName="childText" presStyleLbl="revTx" presStyleIdx="0" presStyleCnt="3">
        <dgm:presLayoutVars>
          <dgm:bulletEnabled val="1"/>
        </dgm:presLayoutVars>
      </dgm:prSet>
      <dgm:spPr/>
    </dgm:pt>
    <dgm:pt modelId="{F6B28CB1-9320-4B0D-B213-8E7F303E1982}" type="pres">
      <dgm:prSet presAssocID="{CDCF619B-67D4-46F4-B54A-626AC6AAD94F}" presName="parentText" presStyleLbl="node1" presStyleIdx="2" presStyleCnt="4">
        <dgm:presLayoutVars>
          <dgm:chMax val="0"/>
          <dgm:bulletEnabled val="1"/>
        </dgm:presLayoutVars>
      </dgm:prSet>
      <dgm:spPr/>
    </dgm:pt>
    <dgm:pt modelId="{B5A1B685-6BA1-434F-B0E4-F3584A4B0824}" type="pres">
      <dgm:prSet presAssocID="{CDCF619B-67D4-46F4-B54A-626AC6AAD94F}" presName="childText" presStyleLbl="revTx" presStyleIdx="1" presStyleCnt="3">
        <dgm:presLayoutVars>
          <dgm:bulletEnabled val="1"/>
        </dgm:presLayoutVars>
      </dgm:prSet>
      <dgm:spPr/>
    </dgm:pt>
    <dgm:pt modelId="{EFBF30B0-29DC-4D25-8086-2B636B9B7BCB}" type="pres">
      <dgm:prSet presAssocID="{62E00586-F00E-4FEF-AFD9-130F796F96E3}" presName="parentText" presStyleLbl="node1" presStyleIdx="3" presStyleCnt="4">
        <dgm:presLayoutVars>
          <dgm:chMax val="0"/>
          <dgm:bulletEnabled val="1"/>
        </dgm:presLayoutVars>
      </dgm:prSet>
      <dgm:spPr/>
    </dgm:pt>
    <dgm:pt modelId="{F7D70A20-D54A-4CCE-B37F-23916B225D17}" type="pres">
      <dgm:prSet presAssocID="{62E00586-F00E-4FEF-AFD9-130F796F96E3}" presName="childText" presStyleLbl="revTx" presStyleIdx="2" presStyleCnt="3">
        <dgm:presLayoutVars>
          <dgm:bulletEnabled val="1"/>
        </dgm:presLayoutVars>
      </dgm:prSet>
      <dgm:spPr/>
    </dgm:pt>
  </dgm:ptLst>
  <dgm:cxnLst>
    <dgm:cxn modelId="{9931B307-889F-40B7-B34F-2935E115A337}" srcId="{62E00586-F00E-4FEF-AFD9-130F796F96E3}" destId="{91F07BAC-1A6B-4399-9BFC-D9670116C0DF}" srcOrd="1" destOrd="0" parTransId="{723402F3-BA7D-4A49-B7A8-10222C2E9CCB}" sibTransId="{E8BDEA4B-330B-4B4F-A514-0D8BF0D8CB32}"/>
    <dgm:cxn modelId="{AAFBCD0F-BD77-492C-81DB-CC12CAE5CD46}" srcId="{98001664-0FD9-4E19-A470-CF106C89F945}" destId="{CB978964-1638-4599-95B5-697EF8BC69F0}" srcOrd="1" destOrd="0" parTransId="{3FB12806-ED0D-4024-8FC0-16E76A2C7CDA}" sibTransId="{D9A0F483-E1DF-4AC5-9015-D2BD1651567B}"/>
    <dgm:cxn modelId="{4434231B-0207-4BF3-A68C-CB1FD970A20D}" type="presOf" srcId="{CDCF619B-67D4-46F4-B54A-626AC6AAD94F}" destId="{F6B28CB1-9320-4B0D-B213-8E7F303E1982}" srcOrd="0" destOrd="0" presId="urn:microsoft.com/office/officeart/2005/8/layout/vList2"/>
    <dgm:cxn modelId="{3352A51B-5433-43AE-9FA8-57353EF34DBA}" type="presOf" srcId="{62E00586-F00E-4FEF-AFD9-130F796F96E3}" destId="{EFBF30B0-29DC-4D25-8086-2B636B9B7BCB}" srcOrd="0" destOrd="0" presId="urn:microsoft.com/office/officeart/2005/8/layout/vList2"/>
    <dgm:cxn modelId="{2B6C0423-3379-4F09-8A76-2518BB41B6D1}" srcId="{98001664-0FD9-4E19-A470-CF106C89F945}" destId="{FA6AF394-FD21-4E25-BB39-38EEF1A09817}" srcOrd="0" destOrd="0" parTransId="{4B6381BC-EAA3-4B41-8726-B6A2685A3C1C}" sibTransId="{6E4C79DE-7A93-4A68-910B-ACB0E7123099}"/>
    <dgm:cxn modelId="{ACE42428-E99B-43BE-9215-DB2B80E19E5C}" srcId="{CDCF619B-67D4-46F4-B54A-626AC6AAD94F}" destId="{0D32309F-656E-469B-981A-5FDEBD41C170}" srcOrd="0" destOrd="0" parTransId="{C5E08D71-634B-4B38-A5EB-E669790AE2B4}" sibTransId="{B2163E46-483F-4049-B1EA-4BF62B415D73}"/>
    <dgm:cxn modelId="{86D8582A-66E2-4BCA-AFCB-23922EBB2632}" srcId="{E7A683F6-18F4-4496-8786-D5928A814653}" destId="{98001664-0FD9-4E19-A470-CF106C89F945}" srcOrd="1" destOrd="0" parTransId="{A7A49D81-3B89-43DA-8BE5-E8C1244B8468}" sibTransId="{05230896-C8CF-4EAC-9946-E5C537D1C197}"/>
    <dgm:cxn modelId="{101F2468-B4FA-489A-8596-B174C487737D}" type="presOf" srcId="{0D32309F-656E-469B-981A-5FDEBD41C170}" destId="{B5A1B685-6BA1-434F-B0E4-F3584A4B0824}" srcOrd="0" destOrd="0" presId="urn:microsoft.com/office/officeart/2005/8/layout/vList2"/>
    <dgm:cxn modelId="{9597F175-E74E-4F35-8CAB-D583AD9248EC}" type="presOf" srcId="{827DCCE7-5457-49B5-A4CA-4CB6007AABB4}" destId="{F7D70A20-D54A-4CCE-B37F-23916B225D17}" srcOrd="0" destOrd="0" presId="urn:microsoft.com/office/officeart/2005/8/layout/vList2"/>
    <dgm:cxn modelId="{D8B78859-5991-4EDA-BF37-1FBD5DBD4535}" type="presOf" srcId="{98001664-0FD9-4E19-A470-CF106C89F945}" destId="{7CCBE2DC-6701-43AB-B446-16C50ECDD273}" srcOrd="0" destOrd="0" presId="urn:microsoft.com/office/officeart/2005/8/layout/vList2"/>
    <dgm:cxn modelId="{3D3B077C-3DCE-480E-A19E-52C945ADD8FD}" type="presOf" srcId="{A81B4A50-A829-48DF-AAA0-E67A4E78AF4A}" destId="{B5A1B685-6BA1-434F-B0E4-F3584A4B0824}" srcOrd="0" destOrd="2" presId="urn:microsoft.com/office/officeart/2005/8/layout/vList2"/>
    <dgm:cxn modelId="{555DCC7C-6184-45B0-AD83-40B494763D3B}" type="presOf" srcId="{CB978964-1638-4599-95B5-697EF8BC69F0}" destId="{6ABF686D-691A-476E-A461-F5A92B78E30B}" srcOrd="0" destOrd="1" presId="urn:microsoft.com/office/officeart/2005/8/layout/vList2"/>
    <dgm:cxn modelId="{8481A07E-1492-4D82-8936-22A077EC03DE}" type="presOf" srcId="{E7A683F6-18F4-4496-8786-D5928A814653}" destId="{10472C81-D50C-4728-9638-94F4210B9B88}" srcOrd="0" destOrd="0" presId="urn:microsoft.com/office/officeart/2005/8/layout/vList2"/>
    <dgm:cxn modelId="{68182D84-285D-4678-AF16-1191358D259A}" type="presOf" srcId="{BDFEA816-AA1E-48C6-B9D0-125EA02FE91E}" destId="{765C29D9-89AB-41F1-ADA0-1341A74DCEF7}" srcOrd="0" destOrd="0" presId="urn:microsoft.com/office/officeart/2005/8/layout/vList2"/>
    <dgm:cxn modelId="{4ABE2289-0FB8-496C-899B-0D3F2FFBFF5B}" srcId="{E7A683F6-18F4-4496-8786-D5928A814653}" destId="{CDCF619B-67D4-46F4-B54A-626AC6AAD94F}" srcOrd="2" destOrd="0" parTransId="{1415303E-95EF-4760-AC74-AA0A5D32AD3B}" sibTransId="{27E7B7D4-890F-47B9-9DBC-8F27FC59D01D}"/>
    <dgm:cxn modelId="{9D9E9A8E-7FBC-4EBF-B1A6-D091CBB24114}" srcId="{62E00586-F00E-4FEF-AFD9-130F796F96E3}" destId="{827DCCE7-5457-49B5-A4CA-4CB6007AABB4}" srcOrd="0" destOrd="0" parTransId="{390FB52C-E02C-4BE7-A508-F6E4B7033094}" sibTransId="{57ACA900-CB06-4683-A42B-4A0D4E7AF310}"/>
    <dgm:cxn modelId="{8E895690-31F2-4AA9-9333-C46C3EDC5C77}" type="presOf" srcId="{91F07BAC-1A6B-4399-9BFC-D9670116C0DF}" destId="{F7D70A20-D54A-4CCE-B37F-23916B225D17}" srcOrd="0" destOrd="1" presId="urn:microsoft.com/office/officeart/2005/8/layout/vList2"/>
    <dgm:cxn modelId="{64657C97-576C-4099-8BD5-D39A27FCB7AD}" srcId="{CDCF619B-67D4-46F4-B54A-626AC6AAD94F}" destId="{A81B4A50-A829-48DF-AAA0-E67A4E78AF4A}" srcOrd="2" destOrd="0" parTransId="{CE8C60A9-E58B-4DF3-B724-DCE6DB2A961A}" sibTransId="{3E441E24-5A14-46F6-972C-947F12A36102}"/>
    <dgm:cxn modelId="{F4B0D59F-875A-478E-9C07-5728D8A08DBB}" type="presOf" srcId="{D35F11D7-F74A-4795-82E9-57C15EDE1EA8}" destId="{B5A1B685-6BA1-434F-B0E4-F3584A4B0824}" srcOrd="0" destOrd="1" presId="urn:microsoft.com/office/officeart/2005/8/layout/vList2"/>
    <dgm:cxn modelId="{2D1075A3-E688-4D38-8E52-261E710F170D}" srcId="{E7A683F6-18F4-4496-8786-D5928A814653}" destId="{BDFEA816-AA1E-48C6-B9D0-125EA02FE91E}" srcOrd="0" destOrd="0" parTransId="{138054A5-4C99-405B-8061-0955248684AA}" sibTransId="{1049BC0A-F7D4-4BA9-89E2-3E8C8BD26030}"/>
    <dgm:cxn modelId="{B7CA31B0-1B4F-4642-9863-9B8F5B5B397A}" type="presOf" srcId="{FA6AF394-FD21-4E25-BB39-38EEF1A09817}" destId="{6ABF686D-691A-476E-A461-F5A92B78E30B}" srcOrd="0" destOrd="0" presId="urn:microsoft.com/office/officeart/2005/8/layout/vList2"/>
    <dgm:cxn modelId="{AAAF90EB-897D-45C5-A12B-1DEB91F6169E}" srcId="{E7A683F6-18F4-4496-8786-D5928A814653}" destId="{62E00586-F00E-4FEF-AFD9-130F796F96E3}" srcOrd="3" destOrd="0" parTransId="{D228F177-69A6-489B-B88B-E8C1A01806CE}" sibTransId="{D6B5F391-0806-47A5-882D-1BEF738A58ED}"/>
    <dgm:cxn modelId="{9E39EFED-C568-48A0-854B-D8C85AC4073B}" srcId="{CDCF619B-67D4-46F4-B54A-626AC6AAD94F}" destId="{D35F11D7-F74A-4795-82E9-57C15EDE1EA8}" srcOrd="1" destOrd="0" parTransId="{3A4BB841-275A-4FF1-815D-99D1F71B0313}" sibTransId="{0EA1E908-0F3A-4845-9228-BC6E12DA2593}"/>
    <dgm:cxn modelId="{26A5411B-9C8B-4707-8290-994B3497DDB9}" type="presParOf" srcId="{10472C81-D50C-4728-9638-94F4210B9B88}" destId="{765C29D9-89AB-41F1-ADA0-1341A74DCEF7}" srcOrd="0" destOrd="0" presId="urn:microsoft.com/office/officeart/2005/8/layout/vList2"/>
    <dgm:cxn modelId="{7EDA7610-533C-49FD-92EE-E8A938F6B9C1}" type="presParOf" srcId="{10472C81-D50C-4728-9638-94F4210B9B88}" destId="{D79ECD74-FB02-47AF-A95B-72DE0F7EB71A}" srcOrd="1" destOrd="0" presId="urn:microsoft.com/office/officeart/2005/8/layout/vList2"/>
    <dgm:cxn modelId="{BEBD8C9C-065D-43F4-83E1-F5796DA12F11}" type="presParOf" srcId="{10472C81-D50C-4728-9638-94F4210B9B88}" destId="{7CCBE2DC-6701-43AB-B446-16C50ECDD273}" srcOrd="2" destOrd="0" presId="urn:microsoft.com/office/officeart/2005/8/layout/vList2"/>
    <dgm:cxn modelId="{41D9DBF6-114C-455C-A802-8213458D5B49}" type="presParOf" srcId="{10472C81-D50C-4728-9638-94F4210B9B88}" destId="{6ABF686D-691A-476E-A461-F5A92B78E30B}" srcOrd="3" destOrd="0" presId="urn:microsoft.com/office/officeart/2005/8/layout/vList2"/>
    <dgm:cxn modelId="{C330E927-0EED-4BD3-8D8C-E82F343964E4}" type="presParOf" srcId="{10472C81-D50C-4728-9638-94F4210B9B88}" destId="{F6B28CB1-9320-4B0D-B213-8E7F303E1982}" srcOrd="4" destOrd="0" presId="urn:microsoft.com/office/officeart/2005/8/layout/vList2"/>
    <dgm:cxn modelId="{4E81C0D7-4E96-4F40-8754-50D7BA70293C}" type="presParOf" srcId="{10472C81-D50C-4728-9638-94F4210B9B88}" destId="{B5A1B685-6BA1-434F-B0E4-F3584A4B0824}" srcOrd="5" destOrd="0" presId="urn:microsoft.com/office/officeart/2005/8/layout/vList2"/>
    <dgm:cxn modelId="{62551F43-F7BA-4D6E-A611-D72DD7BDA6F7}" type="presParOf" srcId="{10472C81-D50C-4728-9638-94F4210B9B88}" destId="{EFBF30B0-29DC-4D25-8086-2B636B9B7BCB}" srcOrd="6" destOrd="0" presId="urn:microsoft.com/office/officeart/2005/8/layout/vList2"/>
    <dgm:cxn modelId="{F5EFDB38-B38D-488A-AF06-CC7A2A90E4D9}" type="presParOf" srcId="{10472C81-D50C-4728-9638-94F4210B9B88}" destId="{F7D70A20-D54A-4CCE-B37F-23916B225D17}" srcOrd="7"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8060804-4AD1-4D1C-841D-3264000B820F}"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BCB2834C-B82C-409C-AC31-F6594A65B33E}">
      <dgm:prSet/>
      <dgm:spPr/>
      <dgm:t>
        <a:bodyPr/>
        <a:lstStyle/>
        <a:p>
          <a:pPr algn="ctr" rtl="0"/>
          <a:r>
            <a:rPr lang="en-us" b="0" i="0" u="none" baseline="0"/>
            <a:t>The highest decision-making power is held by the fund meeting, which any insuree may attend </a:t>
          </a:r>
          <a:endParaRPr lang="en-us" dirty="0"/>
        </a:p>
      </dgm:t>
    </dgm:pt>
    <dgm:pt modelId="{35B7FA3D-D085-4E2F-837A-324D36D72447}" type="parTrans" cxnId="{4F10770A-3797-402E-9F5B-C74028101829}">
      <dgm:prSet/>
      <dgm:spPr/>
      <dgm:t>
        <a:bodyPr/>
        <a:lstStyle/>
        <a:p>
          <a:endParaRPr lang="en-us"/>
        </a:p>
      </dgm:t>
    </dgm:pt>
    <dgm:pt modelId="{01B9CAB5-A859-4AE7-8083-575A74C92568}" type="sibTrans" cxnId="{4F10770A-3797-402E-9F5B-C74028101829}">
      <dgm:prSet/>
      <dgm:spPr/>
      <dgm:t>
        <a:bodyPr/>
        <a:lstStyle/>
        <a:p>
          <a:endParaRPr lang="en-us"/>
        </a:p>
      </dgm:t>
    </dgm:pt>
    <dgm:pt modelId="{C05CD5E7-61B4-4821-A1CE-94467B2F1889}">
      <dgm:prSet/>
      <dgm:spPr/>
      <dgm:t>
        <a:bodyPr/>
        <a:lstStyle/>
        <a:p>
          <a:pPr algn="ctr" rtl="0"/>
          <a:r>
            <a:rPr lang="en-us" b="0" i="0" u="none" baseline="0"/>
            <a:t>The ordinary fund meetings are held twice a year (April and November)</a:t>
          </a:r>
          <a:endParaRPr lang="en-us"/>
        </a:p>
      </dgm:t>
    </dgm:pt>
    <dgm:pt modelId="{53442CB8-8668-4107-8173-E9CDFE0C98C6}" type="parTrans" cxnId="{9B680ECA-9821-4D4C-8260-D2091B1CE639}">
      <dgm:prSet/>
      <dgm:spPr/>
      <dgm:t>
        <a:bodyPr/>
        <a:lstStyle/>
        <a:p>
          <a:endParaRPr lang="en-us"/>
        </a:p>
      </dgm:t>
    </dgm:pt>
    <dgm:pt modelId="{6A78E383-73ED-4744-A01A-70816ED9E302}" type="sibTrans" cxnId="{9B680ECA-9821-4D4C-8260-D2091B1CE639}">
      <dgm:prSet/>
      <dgm:spPr/>
      <dgm:t>
        <a:bodyPr/>
        <a:lstStyle/>
        <a:p>
          <a:endParaRPr lang="en-us"/>
        </a:p>
      </dgm:t>
    </dgm:pt>
    <dgm:pt modelId="{EF8D6183-577C-48DE-907F-E562CA500B09}">
      <dgm:prSet/>
      <dgm:spPr/>
      <dgm:t>
        <a:bodyPr/>
        <a:lstStyle/>
        <a:p>
          <a:pPr algn="ctr" rtl="0"/>
          <a:r>
            <a:rPr lang="en-us" b="0" i="0" u="none" baseline="0"/>
            <a:t>Financial statements meeting in April </a:t>
          </a:r>
          <a:endParaRPr lang="en-us"/>
        </a:p>
      </dgm:t>
    </dgm:pt>
    <dgm:pt modelId="{BFCCE444-95CB-4F37-B5E0-90F59BE4CB61}" type="parTrans" cxnId="{49F1C9B1-75A0-4C7B-84CF-CCE761B4CD3A}">
      <dgm:prSet/>
      <dgm:spPr/>
      <dgm:t>
        <a:bodyPr/>
        <a:lstStyle/>
        <a:p>
          <a:endParaRPr lang="en-us"/>
        </a:p>
      </dgm:t>
    </dgm:pt>
    <dgm:pt modelId="{9E5EF3AB-53B0-4C3E-AC40-796E0F824F2B}" type="sibTrans" cxnId="{49F1C9B1-75A0-4C7B-84CF-CCE761B4CD3A}">
      <dgm:prSet/>
      <dgm:spPr/>
      <dgm:t>
        <a:bodyPr/>
        <a:lstStyle/>
        <a:p>
          <a:endParaRPr lang="en-us"/>
        </a:p>
      </dgm:t>
    </dgm:pt>
    <dgm:pt modelId="{635B4CF8-9225-4633-888F-3766C7E4681B}">
      <dgm:prSet/>
      <dgm:spPr/>
      <dgm:t>
        <a:bodyPr/>
        <a:lstStyle/>
        <a:p>
          <a:pPr algn="ctr" rtl="0"/>
          <a:r>
            <a:rPr lang="en-us" b="0" i="0" u="none" baseline="0"/>
            <a:t>Board members’ election in November</a:t>
          </a:r>
          <a:endParaRPr lang="en-us"/>
        </a:p>
      </dgm:t>
    </dgm:pt>
    <dgm:pt modelId="{511C4C22-2949-40D5-AAC8-CDBBE364E442}" type="parTrans" cxnId="{3A779987-9F24-40AB-9670-57D6A2BA70D6}">
      <dgm:prSet/>
      <dgm:spPr/>
      <dgm:t>
        <a:bodyPr/>
        <a:lstStyle/>
        <a:p>
          <a:endParaRPr lang="en-us"/>
        </a:p>
      </dgm:t>
    </dgm:pt>
    <dgm:pt modelId="{14E80151-ACD4-4F80-8860-5A3313AD141C}" type="sibTrans" cxnId="{3A779987-9F24-40AB-9670-57D6A2BA70D6}">
      <dgm:prSet/>
      <dgm:spPr/>
      <dgm:t>
        <a:bodyPr/>
        <a:lstStyle/>
        <a:p>
          <a:endParaRPr lang="en-us"/>
        </a:p>
      </dgm:t>
    </dgm:pt>
    <dgm:pt modelId="{86817626-0B12-4DEF-B95A-B9C955135F41}">
      <dgm:prSet/>
      <dgm:spPr/>
      <dgm:t>
        <a:bodyPr/>
        <a:lstStyle/>
        <a:p>
          <a:pPr algn="ctr" rtl="0"/>
          <a:r>
            <a:rPr lang="en-us" b="0" i="0" u="none" baseline="0"/>
            <a:t>The fund meeting decides on rule amendments proposed by the board</a:t>
          </a:r>
          <a:endParaRPr lang="en-us"/>
        </a:p>
      </dgm:t>
    </dgm:pt>
    <dgm:pt modelId="{71CB901E-9B23-431D-A845-FF91583A6867}" type="parTrans" cxnId="{F664CA7C-4F6C-4BC6-A3F6-B9670FC54419}">
      <dgm:prSet/>
      <dgm:spPr/>
      <dgm:t>
        <a:bodyPr/>
        <a:lstStyle/>
        <a:p>
          <a:endParaRPr lang="en-us"/>
        </a:p>
      </dgm:t>
    </dgm:pt>
    <dgm:pt modelId="{9910717F-3017-4421-815A-E0AB2847C52D}" type="sibTrans" cxnId="{F664CA7C-4F6C-4BC6-A3F6-B9670FC54419}">
      <dgm:prSet/>
      <dgm:spPr/>
      <dgm:t>
        <a:bodyPr/>
        <a:lstStyle/>
        <a:p>
          <a:endParaRPr lang="en-us"/>
        </a:p>
      </dgm:t>
    </dgm:pt>
    <dgm:pt modelId="{33EB98C0-34B1-4FDA-9E93-911340ADCD71}" type="pres">
      <dgm:prSet presAssocID="{38060804-4AD1-4D1C-841D-3264000B820F}" presName="linear" presStyleCnt="0">
        <dgm:presLayoutVars>
          <dgm:animLvl val="lvl"/>
          <dgm:resizeHandles val="exact"/>
        </dgm:presLayoutVars>
      </dgm:prSet>
      <dgm:spPr/>
    </dgm:pt>
    <dgm:pt modelId="{31DEC67E-455A-4091-96D3-25DF67D56C62}" type="pres">
      <dgm:prSet presAssocID="{BCB2834C-B82C-409C-AC31-F6594A65B33E}" presName="parentText" presStyleLbl="node1" presStyleIdx="0" presStyleCnt="2">
        <dgm:presLayoutVars>
          <dgm:chMax val="0"/>
          <dgm:bulletEnabled val="1"/>
        </dgm:presLayoutVars>
      </dgm:prSet>
      <dgm:spPr/>
    </dgm:pt>
    <dgm:pt modelId="{349C7FB1-481C-4697-A711-23C43C3CBCE7}" type="pres">
      <dgm:prSet presAssocID="{01B9CAB5-A859-4AE7-8083-575A74C92568}" presName="spacer" presStyleCnt="0"/>
      <dgm:spPr/>
    </dgm:pt>
    <dgm:pt modelId="{157756D1-151A-45FE-BF1F-115E2C76CAC5}" type="pres">
      <dgm:prSet presAssocID="{C05CD5E7-61B4-4821-A1CE-94467B2F1889}" presName="parentText" presStyleLbl="node1" presStyleIdx="1" presStyleCnt="2">
        <dgm:presLayoutVars>
          <dgm:chMax val="0"/>
          <dgm:bulletEnabled val="1"/>
        </dgm:presLayoutVars>
      </dgm:prSet>
      <dgm:spPr/>
    </dgm:pt>
    <dgm:pt modelId="{AD42D079-FAE1-4821-B2D6-A81CAB93C8AD}" type="pres">
      <dgm:prSet presAssocID="{C05CD5E7-61B4-4821-A1CE-94467B2F1889}" presName="childText" presStyleLbl="revTx" presStyleIdx="0" presStyleCnt="1">
        <dgm:presLayoutVars>
          <dgm:bulletEnabled val="1"/>
        </dgm:presLayoutVars>
      </dgm:prSet>
      <dgm:spPr/>
    </dgm:pt>
  </dgm:ptLst>
  <dgm:cxnLst>
    <dgm:cxn modelId="{4F10770A-3797-402E-9F5B-C74028101829}" srcId="{38060804-4AD1-4D1C-841D-3264000B820F}" destId="{BCB2834C-B82C-409C-AC31-F6594A65B33E}" srcOrd="0" destOrd="0" parTransId="{35B7FA3D-D085-4E2F-837A-324D36D72447}" sibTransId="{01B9CAB5-A859-4AE7-8083-575A74C92568}"/>
    <dgm:cxn modelId="{F664CA7C-4F6C-4BC6-A3F6-B9670FC54419}" srcId="{C05CD5E7-61B4-4821-A1CE-94467B2F1889}" destId="{86817626-0B12-4DEF-B95A-B9C955135F41}" srcOrd="2" destOrd="0" parTransId="{71CB901E-9B23-431D-A845-FF91583A6867}" sibTransId="{9910717F-3017-4421-815A-E0AB2847C52D}"/>
    <dgm:cxn modelId="{3A779987-9F24-40AB-9670-57D6A2BA70D6}" srcId="{C05CD5E7-61B4-4821-A1CE-94467B2F1889}" destId="{635B4CF8-9225-4633-888F-3766C7E4681B}" srcOrd="1" destOrd="0" parTransId="{511C4C22-2949-40D5-AAC8-CDBBE364E442}" sibTransId="{14E80151-ACD4-4F80-8860-5A3313AD141C}"/>
    <dgm:cxn modelId="{7FF590A5-3D14-4007-B7E6-4C3278FF9A2A}" type="presOf" srcId="{86817626-0B12-4DEF-B95A-B9C955135F41}" destId="{AD42D079-FAE1-4821-B2D6-A81CAB93C8AD}" srcOrd="0" destOrd="2" presId="urn:microsoft.com/office/officeart/2005/8/layout/vList2"/>
    <dgm:cxn modelId="{49F1C9B1-75A0-4C7B-84CF-CCE761B4CD3A}" srcId="{C05CD5E7-61B4-4821-A1CE-94467B2F1889}" destId="{EF8D6183-577C-48DE-907F-E562CA500B09}" srcOrd="0" destOrd="0" parTransId="{BFCCE444-95CB-4F37-B5E0-90F59BE4CB61}" sibTransId="{9E5EF3AB-53B0-4C3E-AC40-796E0F824F2B}"/>
    <dgm:cxn modelId="{6700E9C6-B250-4F61-8D4F-875C65F3C7DD}" type="presOf" srcId="{C05CD5E7-61B4-4821-A1CE-94467B2F1889}" destId="{157756D1-151A-45FE-BF1F-115E2C76CAC5}" srcOrd="0" destOrd="0" presId="urn:microsoft.com/office/officeart/2005/8/layout/vList2"/>
    <dgm:cxn modelId="{AA5C47C9-D023-4BE1-8DD0-AFACF273435C}" type="presOf" srcId="{635B4CF8-9225-4633-888F-3766C7E4681B}" destId="{AD42D079-FAE1-4821-B2D6-A81CAB93C8AD}" srcOrd="0" destOrd="1" presId="urn:microsoft.com/office/officeart/2005/8/layout/vList2"/>
    <dgm:cxn modelId="{9B680ECA-9821-4D4C-8260-D2091B1CE639}" srcId="{38060804-4AD1-4D1C-841D-3264000B820F}" destId="{C05CD5E7-61B4-4821-A1CE-94467B2F1889}" srcOrd="1" destOrd="0" parTransId="{53442CB8-8668-4107-8173-E9CDFE0C98C6}" sibTransId="{6A78E383-73ED-4744-A01A-70816ED9E302}"/>
    <dgm:cxn modelId="{CF338AE7-BE0B-4EB7-B086-715234DB6873}" type="presOf" srcId="{BCB2834C-B82C-409C-AC31-F6594A65B33E}" destId="{31DEC67E-455A-4091-96D3-25DF67D56C62}" srcOrd="0" destOrd="0" presId="urn:microsoft.com/office/officeart/2005/8/layout/vList2"/>
    <dgm:cxn modelId="{EC4B78F0-3670-44AD-A131-7B7B73BC80E5}" type="presOf" srcId="{38060804-4AD1-4D1C-841D-3264000B820F}" destId="{33EB98C0-34B1-4FDA-9E93-911340ADCD71}" srcOrd="0" destOrd="0" presId="urn:microsoft.com/office/officeart/2005/8/layout/vList2"/>
    <dgm:cxn modelId="{8E77A1F9-D0DE-409A-A5EA-F118F4CC0E7D}" type="presOf" srcId="{EF8D6183-577C-48DE-907F-E562CA500B09}" destId="{AD42D079-FAE1-4821-B2D6-A81CAB93C8AD}" srcOrd="0" destOrd="0" presId="urn:microsoft.com/office/officeart/2005/8/layout/vList2"/>
    <dgm:cxn modelId="{51AEE653-4DE5-4F59-A226-F3E504E2B231}" type="presParOf" srcId="{33EB98C0-34B1-4FDA-9E93-911340ADCD71}" destId="{31DEC67E-455A-4091-96D3-25DF67D56C62}" srcOrd="0" destOrd="0" presId="urn:microsoft.com/office/officeart/2005/8/layout/vList2"/>
    <dgm:cxn modelId="{B3811648-3339-4433-AF20-5151DAD64826}" type="presParOf" srcId="{33EB98C0-34B1-4FDA-9E93-911340ADCD71}" destId="{349C7FB1-481C-4697-A711-23C43C3CBCE7}" srcOrd="1" destOrd="0" presId="urn:microsoft.com/office/officeart/2005/8/layout/vList2"/>
    <dgm:cxn modelId="{D8A30C9B-7F25-41D3-AF0A-316B80E6FA26}" type="presParOf" srcId="{33EB98C0-34B1-4FDA-9E93-911340ADCD71}" destId="{157756D1-151A-45FE-BF1F-115E2C76CAC5}" srcOrd="2" destOrd="0" presId="urn:microsoft.com/office/officeart/2005/8/layout/vList2"/>
    <dgm:cxn modelId="{3E69FEB6-B139-46BE-907B-DB6611D5F6B3}" type="presParOf" srcId="{33EB98C0-34B1-4FDA-9E93-911340ADCD71}" destId="{AD42D079-FAE1-4821-B2D6-A81CAB93C8AD}"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ACBBD14-64C0-4934-ACF8-567D01CD6FBF}"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F5FBC047-05B0-40B6-A494-04BABCB1D1B9}">
      <dgm:prSet/>
      <dgm:spPr/>
      <dgm:t>
        <a:bodyPr/>
        <a:lstStyle/>
        <a:p>
          <a:pPr algn="ctr" rtl="0"/>
          <a:r>
            <a:rPr lang="en-us" b="0" i="0" u="none" baseline="0"/>
            <a:t>Kela benefits</a:t>
          </a:r>
          <a:endParaRPr lang="en-us"/>
        </a:p>
      </dgm:t>
    </dgm:pt>
    <dgm:pt modelId="{21F80578-2735-4E0E-A82D-CE58CC4460D8}" type="parTrans" cxnId="{E6F48B3C-A8C7-48B2-B8AA-8AE50C5388B7}">
      <dgm:prSet/>
      <dgm:spPr/>
      <dgm:t>
        <a:bodyPr/>
        <a:lstStyle/>
        <a:p>
          <a:endParaRPr lang="en-us"/>
        </a:p>
      </dgm:t>
    </dgm:pt>
    <dgm:pt modelId="{81D4E6CB-1C1D-4314-8E81-6B0F35CEE419}" type="sibTrans" cxnId="{E6F48B3C-A8C7-48B2-B8AA-8AE50C5388B7}">
      <dgm:prSet/>
      <dgm:spPr/>
      <dgm:t>
        <a:bodyPr/>
        <a:lstStyle/>
        <a:p>
          <a:endParaRPr lang="en-us"/>
        </a:p>
      </dgm:t>
    </dgm:pt>
    <dgm:pt modelId="{6F3F6D8B-0063-48AE-8D48-A86E63A77740}">
      <dgm:prSet/>
      <dgm:spPr/>
      <dgm:t>
        <a:bodyPr/>
        <a:lstStyle/>
        <a:p>
          <a:pPr algn="ctr" rtl="0"/>
          <a:r>
            <a:rPr lang="en-us" b="0" i="0" u="none" baseline="0"/>
            <a:t>Health care compensation:</a:t>
          </a:r>
          <a:endParaRPr lang="en-us" dirty="0"/>
        </a:p>
      </dgm:t>
    </dgm:pt>
    <dgm:pt modelId="{EC8C8537-636F-45E7-90B6-518A419077AF}" type="parTrans" cxnId="{D2212C47-D091-4571-943A-C3251541CD12}">
      <dgm:prSet/>
      <dgm:spPr/>
      <dgm:t>
        <a:bodyPr/>
        <a:lstStyle/>
        <a:p>
          <a:endParaRPr lang="en-us"/>
        </a:p>
      </dgm:t>
    </dgm:pt>
    <dgm:pt modelId="{47ED8C39-1AE4-4EF6-BC75-F52F30A3CF54}" type="sibTrans" cxnId="{D2212C47-D091-4571-943A-C3251541CD12}">
      <dgm:prSet/>
      <dgm:spPr/>
      <dgm:t>
        <a:bodyPr/>
        <a:lstStyle/>
        <a:p>
          <a:endParaRPr lang="en-us"/>
        </a:p>
      </dgm:t>
    </dgm:pt>
    <dgm:pt modelId="{29F8A9E0-D85C-4211-AC20-67631DC75D1A}">
      <dgm:prSet/>
      <dgm:spPr/>
      <dgm:t>
        <a:bodyPr/>
        <a:lstStyle/>
        <a:p>
          <a:pPr algn="ctr" rtl="0"/>
          <a:r>
            <a:rPr lang="en-us" b="0" i="0" u="none" baseline="0"/>
            <a:t>Medication compensation </a:t>
          </a:r>
          <a:endParaRPr lang="en-us" dirty="0"/>
        </a:p>
      </dgm:t>
    </dgm:pt>
    <dgm:pt modelId="{F12B7D06-478C-4458-AF2E-65F00007E3F8}" type="parTrans" cxnId="{C6A23025-9CC8-47DA-9448-1979DE885406}">
      <dgm:prSet/>
      <dgm:spPr/>
      <dgm:t>
        <a:bodyPr/>
        <a:lstStyle/>
        <a:p>
          <a:endParaRPr lang="en-us"/>
        </a:p>
      </dgm:t>
    </dgm:pt>
    <dgm:pt modelId="{5CEC3459-D847-4AA0-89E8-1C37E2DFF88E}" type="sibTrans" cxnId="{C6A23025-9CC8-47DA-9448-1979DE885406}">
      <dgm:prSet/>
      <dgm:spPr/>
      <dgm:t>
        <a:bodyPr/>
        <a:lstStyle/>
        <a:p>
          <a:endParaRPr lang="en-us"/>
        </a:p>
      </dgm:t>
    </dgm:pt>
    <dgm:pt modelId="{70EFAE6A-9C41-4CE8-9F62-7CB2B93341D8}">
      <dgm:prSet/>
      <dgm:spPr/>
      <dgm:t>
        <a:bodyPr/>
        <a:lstStyle/>
        <a:p>
          <a:pPr algn="ctr" rtl="0"/>
          <a:r>
            <a:rPr lang="en-us" b="0" i="0" u="none" baseline="0"/>
            <a:t>Sickness allowances</a:t>
          </a:r>
          <a:endParaRPr lang="en-us"/>
        </a:p>
      </dgm:t>
    </dgm:pt>
    <dgm:pt modelId="{7DE9634B-E6A2-4CFE-8EA4-09DC711EC303}" type="parTrans" cxnId="{15617268-13EA-40E0-AB05-77D82A1259BB}">
      <dgm:prSet/>
      <dgm:spPr/>
      <dgm:t>
        <a:bodyPr/>
        <a:lstStyle/>
        <a:p>
          <a:endParaRPr lang="en-us"/>
        </a:p>
      </dgm:t>
    </dgm:pt>
    <dgm:pt modelId="{645A131A-68D4-4F1B-BBF0-33594CDBEDE9}" type="sibTrans" cxnId="{15617268-13EA-40E0-AB05-77D82A1259BB}">
      <dgm:prSet/>
      <dgm:spPr/>
      <dgm:t>
        <a:bodyPr/>
        <a:lstStyle/>
        <a:p>
          <a:endParaRPr lang="en-us"/>
        </a:p>
      </dgm:t>
    </dgm:pt>
    <dgm:pt modelId="{00DA6623-68B1-4144-9EAB-0AACC8626F09}">
      <dgm:prSet/>
      <dgm:spPr/>
      <dgm:t>
        <a:bodyPr/>
        <a:lstStyle/>
        <a:p>
          <a:pPr algn="ctr" rtl="0"/>
          <a:r>
            <a:rPr lang="en-us" b="0" i="0" u="none" baseline="0"/>
            <a:t>Special care allowance</a:t>
          </a:r>
          <a:endParaRPr lang="en-us"/>
        </a:p>
      </dgm:t>
    </dgm:pt>
    <dgm:pt modelId="{744684C2-F4D7-4376-B8CF-8C19A2DF6BCC}" type="parTrans" cxnId="{B95F151B-8B18-4E7E-8E91-985AB210F3C7}">
      <dgm:prSet/>
      <dgm:spPr/>
      <dgm:t>
        <a:bodyPr/>
        <a:lstStyle/>
        <a:p>
          <a:endParaRPr lang="en-us"/>
        </a:p>
      </dgm:t>
    </dgm:pt>
    <dgm:pt modelId="{BF39C606-4622-4CD5-9139-331F82EFC8AA}" type="sibTrans" cxnId="{B95F151B-8B18-4E7E-8E91-985AB210F3C7}">
      <dgm:prSet/>
      <dgm:spPr/>
      <dgm:t>
        <a:bodyPr/>
        <a:lstStyle/>
        <a:p>
          <a:endParaRPr lang="en-us"/>
        </a:p>
      </dgm:t>
    </dgm:pt>
    <dgm:pt modelId="{075D60BC-AA07-4E8C-9F6A-803A5535CCE5}">
      <dgm:prSet/>
      <dgm:spPr/>
      <dgm:t>
        <a:bodyPr/>
        <a:lstStyle/>
        <a:p>
          <a:pPr algn="ctr" rtl="0"/>
          <a:r>
            <a:rPr lang="en-us" b="0" i="0" u="none" baseline="0"/>
            <a:t>Parental allowances</a:t>
          </a:r>
          <a:endParaRPr lang="en-us"/>
        </a:p>
      </dgm:t>
    </dgm:pt>
    <dgm:pt modelId="{5802A366-3E54-4214-B357-0694DC751CD1}" type="parTrans" cxnId="{AE4672E4-746A-43C4-AA5A-65F7F4082C80}">
      <dgm:prSet/>
      <dgm:spPr/>
      <dgm:t>
        <a:bodyPr/>
        <a:lstStyle/>
        <a:p>
          <a:endParaRPr lang="en-us"/>
        </a:p>
      </dgm:t>
    </dgm:pt>
    <dgm:pt modelId="{AC53BC16-14F2-485D-B42C-444B480D5D4C}" type="sibTrans" cxnId="{AE4672E4-746A-43C4-AA5A-65F7F4082C80}">
      <dgm:prSet/>
      <dgm:spPr/>
      <dgm:t>
        <a:bodyPr/>
        <a:lstStyle/>
        <a:p>
          <a:endParaRPr lang="en-us"/>
        </a:p>
      </dgm:t>
    </dgm:pt>
    <dgm:pt modelId="{4FA64E5C-8ADA-450B-91EA-6C1D8A18E65A}">
      <dgm:prSet/>
      <dgm:spPr/>
      <dgm:t>
        <a:bodyPr/>
        <a:lstStyle/>
        <a:p>
          <a:pPr algn="ctr" rtl="0"/>
          <a:r>
            <a:rPr lang="en-us" b="0" i="0" u="none" baseline="0"/>
            <a:t>Kela handles any other member benefits than those listed above</a:t>
          </a:r>
          <a:endParaRPr lang="en-us"/>
        </a:p>
      </dgm:t>
    </dgm:pt>
    <dgm:pt modelId="{F876FA5B-403B-4B61-BC6A-E191B56A1988}" type="parTrans" cxnId="{32CC27C0-55C9-4720-98E8-C7263AFCAA55}">
      <dgm:prSet/>
      <dgm:spPr/>
      <dgm:t>
        <a:bodyPr/>
        <a:lstStyle/>
        <a:p>
          <a:endParaRPr lang="en-us"/>
        </a:p>
      </dgm:t>
    </dgm:pt>
    <dgm:pt modelId="{C2FA29E0-CA8B-4A2E-9B15-CE54AEFC318E}" type="sibTrans" cxnId="{32CC27C0-55C9-4720-98E8-C7263AFCAA55}">
      <dgm:prSet/>
      <dgm:spPr/>
      <dgm:t>
        <a:bodyPr/>
        <a:lstStyle/>
        <a:p>
          <a:endParaRPr lang="en-us"/>
        </a:p>
      </dgm:t>
    </dgm:pt>
    <dgm:pt modelId="{A49BC513-C348-46B3-A99A-85FA5826F1D4}">
      <dgm:prSet/>
      <dgm:spPr/>
      <dgm:t>
        <a:bodyPr/>
        <a:lstStyle/>
        <a:p>
          <a:pPr algn="ctr" rtl="0"/>
          <a:r>
            <a:rPr lang="en-us" b="0" i="0" u="none" baseline="0"/>
            <a:t>doctor’s fees </a:t>
          </a:r>
          <a:endParaRPr lang="en-us" dirty="0"/>
        </a:p>
      </dgm:t>
    </dgm:pt>
    <dgm:pt modelId="{E1766CC1-1A65-48DA-968A-9BDAFD84DFE8}" type="parTrans" cxnId="{682694B4-9550-4C06-94C0-1C7234A99934}">
      <dgm:prSet/>
      <dgm:spPr/>
      <dgm:t>
        <a:bodyPr/>
        <a:lstStyle/>
        <a:p>
          <a:endParaRPr lang="en-us"/>
        </a:p>
      </dgm:t>
    </dgm:pt>
    <dgm:pt modelId="{26515C5B-179B-4445-B901-44FD91CADAF2}" type="sibTrans" cxnId="{682694B4-9550-4C06-94C0-1C7234A99934}">
      <dgm:prSet/>
      <dgm:spPr/>
      <dgm:t>
        <a:bodyPr/>
        <a:lstStyle/>
        <a:p>
          <a:endParaRPr lang="en-us"/>
        </a:p>
      </dgm:t>
    </dgm:pt>
    <dgm:pt modelId="{1111C37F-FF51-4043-ADA1-B89A992F40BF}">
      <dgm:prSet/>
      <dgm:spPr/>
      <dgm:t>
        <a:bodyPr/>
        <a:lstStyle/>
        <a:p>
          <a:pPr algn="ctr" rtl="0"/>
          <a:r>
            <a:rPr lang="en-us" b="0" i="0" u="none" baseline="0"/>
            <a:t>dentist’s fees </a:t>
          </a:r>
          <a:endParaRPr lang="en-us" dirty="0"/>
        </a:p>
      </dgm:t>
    </dgm:pt>
    <dgm:pt modelId="{0C17BCB3-32DD-458E-93DB-17933119ED33}" type="parTrans" cxnId="{567A304B-F7D9-4656-889F-EE71397D1EA2}">
      <dgm:prSet/>
      <dgm:spPr/>
      <dgm:t>
        <a:bodyPr/>
        <a:lstStyle/>
        <a:p>
          <a:endParaRPr lang="en-us"/>
        </a:p>
      </dgm:t>
    </dgm:pt>
    <dgm:pt modelId="{00443C27-286E-4B7F-95C6-9E25A01201D5}" type="sibTrans" cxnId="{567A304B-F7D9-4656-889F-EE71397D1EA2}">
      <dgm:prSet/>
      <dgm:spPr/>
      <dgm:t>
        <a:bodyPr/>
        <a:lstStyle/>
        <a:p>
          <a:endParaRPr lang="en-us"/>
        </a:p>
      </dgm:t>
    </dgm:pt>
    <dgm:pt modelId="{141161BE-F452-48BC-B5B8-A39F83E6FADA}">
      <dgm:prSet/>
      <dgm:spPr/>
      <dgm:t>
        <a:bodyPr/>
        <a:lstStyle/>
        <a:p>
          <a:pPr algn="ctr" rtl="0"/>
          <a:r>
            <a:rPr lang="en-us" b="0" i="0" u="none" baseline="0"/>
            <a:t>examination and treatment (prescribed by dentist or doctor) </a:t>
          </a:r>
          <a:endParaRPr lang="en-us" dirty="0"/>
        </a:p>
      </dgm:t>
    </dgm:pt>
    <dgm:pt modelId="{18924ED0-E0F8-4859-9002-8FC095B34287}" type="parTrans" cxnId="{4596676B-AD29-40D1-ACD8-1FB2F8A6B3D4}">
      <dgm:prSet/>
      <dgm:spPr/>
      <dgm:t>
        <a:bodyPr/>
        <a:lstStyle/>
        <a:p>
          <a:endParaRPr lang="en-us"/>
        </a:p>
      </dgm:t>
    </dgm:pt>
    <dgm:pt modelId="{D689E88D-F3FC-4082-B765-72AD4EE39692}" type="sibTrans" cxnId="{4596676B-AD29-40D1-ACD8-1FB2F8A6B3D4}">
      <dgm:prSet/>
      <dgm:spPr/>
      <dgm:t>
        <a:bodyPr/>
        <a:lstStyle/>
        <a:p>
          <a:endParaRPr lang="en-us"/>
        </a:p>
      </dgm:t>
    </dgm:pt>
    <dgm:pt modelId="{635ADFAD-B0F4-47AC-9A6B-53D023BA9A64}">
      <dgm:prSet/>
      <dgm:spPr/>
      <dgm:t>
        <a:bodyPr/>
        <a:lstStyle/>
        <a:p>
          <a:pPr algn="ctr" rtl="0"/>
          <a:r>
            <a:rPr lang="en-us" b="0" i="0" u="none" baseline="0"/>
            <a:t>travel</a:t>
          </a:r>
          <a:endParaRPr lang="en-us" dirty="0"/>
        </a:p>
      </dgm:t>
    </dgm:pt>
    <dgm:pt modelId="{23815FC2-5F55-44E7-B4CB-DAA9FB4A4D16}" type="parTrans" cxnId="{A9A14151-B326-4FBE-8A31-CB2BCD62FBB2}">
      <dgm:prSet/>
      <dgm:spPr/>
      <dgm:t>
        <a:bodyPr/>
        <a:lstStyle/>
        <a:p>
          <a:endParaRPr lang="en-us"/>
        </a:p>
      </dgm:t>
    </dgm:pt>
    <dgm:pt modelId="{348D7DFB-D338-4D58-A930-4DB971F2CD81}" type="sibTrans" cxnId="{A9A14151-B326-4FBE-8A31-CB2BCD62FBB2}">
      <dgm:prSet/>
      <dgm:spPr/>
      <dgm:t>
        <a:bodyPr/>
        <a:lstStyle/>
        <a:p>
          <a:endParaRPr lang="en-us"/>
        </a:p>
      </dgm:t>
    </dgm:pt>
    <dgm:pt modelId="{E348692C-B63D-44B7-9925-39E4479E85B2}" type="pres">
      <dgm:prSet presAssocID="{3ACBBD14-64C0-4934-ACF8-567D01CD6FBF}" presName="linear" presStyleCnt="0">
        <dgm:presLayoutVars>
          <dgm:animLvl val="lvl"/>
          <dgm:resizeHandles val="exact"/>
        </dgm:presLayoutVars>
      </dgm:prSet>
      <dgm:spPr/>
    </dgm:pt>
    <dgm:pt modelId="{45F3844B-728F-4303-957C-03D07132493A}" type="pres">
      <dgm:prSet presAssocID="{F5FBC047-05B0-40B6-A494-04BABCB1D1B9}" presName="parentText" presStyleLbl="node1" presStyleIdx="0" presStyleCnt="2">
        <dgm:presLayoutVars>
          <dgm:chMax val="0"/>
          <dgm:bulletEnabled val="1"/>
        </dgm:presLayoutVars>
      </dgm:prSet>
      <dgm:spPr/>
    </dgm:pt>
    <dgm:pt modelId="{A510586B-34DB-427C-99DB-7E7CCD3D019E}" type="pres">
      <dgm:prSet presAssocID="{F5FBC047-05B0-40B6-A494-04BABCB1D1B9}" presName="childText" presStyleLbl="revTx" presStyleIdx="0" presStyleCnt="1">
        <dgm:presLayoutVars>
          <dgm:bulletEnabled val="1"/>
        </dgm:presLayoutVars>
      </dgm:prSet>
      <dgm:spPr/>
    </dgm:pt>
    <dgm:pt modelId="{BF801D13-D54D-4C18-B24C-F3C0824122DE}" type="pres">
      <dgm:prSet presAssocID="{4FA64E5C-8ADA-450B-91EA-6C1D8A18E65A}" presName="parentText" presStyleLbl="node1" presStyleIdx="1" presStyleCnt="2">
        <dgm:presLayoutVars>
          <dgm:chMax val="0"/>
          <dgm:bulletEnabled val="1"/>
        </dgm:presLayoutVars>
      </dgm:prSet>
      <dgm:spPr/>
    </dgm:pt>
  </dgm:ptLst>
  <dgm:cxnLst>
    <dgm:cxn modelId="{B95F151B-8B18-4E7E-8E91-985AB210F3C7}" srcId="{F5FBC047-05B0-40B6-A494-04BABCB1D1B9}" destId="{00DA6623-68B1-4144-9EAB-0AACC8626F09}" srcOrd="3" destOrd="0" parTransId="{744684C2-F4D7-4376-B8CF-8C19A2DF6BCC}" sibTransId="{BF39C606-4622-4CD5-9139-331F82EFC8AA}"/>
    <dgm:cxn modelId="{C6A23025-9CC8-47DA-9448-1979DE885406}" srcId="{F5FBC047-05B0-40B6-A494-04BABCB1D1B9}" destId="{29F8A9E0-D85C-4211-AC20-67631DC75D1A}" srcOrd="1" destOrd="0" parTransId="{F12B7D06-478C-4458-AF2E-65F00007E3F8}" sibTransId="{5CEC3459-D847-4AA0-89E8-1C37E2DFF88E}"/>
    <dgm:cxn modelId="{E6F48B3C-A8C7-48B2-B8AA-8AE50C5388B7}" srcId="{3ACBBD14-64C0-4934-ACF8-567D01CD6FBF}" destId="{F5FBC047-05B0-40B6-A494-04BABCB1D1B9}" srcOrd="0" destOrd="0" parTransId="{21F80578-2735-4E0E-A82D-CE58CC4460D8}" sibTransId="{81D4E6CB-1C1D-4314-8E81-6B0F35CEE419}"/>
    <dgm:cxn modelId="{CFA8823F-B6C2-4BEC-8D30-DD69B1CBEF06}" type="presOf" srcId="{6F3F6D8B-0063-48AE-8D48-A86E63A77740}" destId="{A510586B-34DB-427C-99DB-7E7CCD3D019E}" srcOrd="0" destOrd="0" presId="urn:microsoft.com/office/officeart/2005/8/layout/vList2"/>
    <dgm:cxn modelId="{D2212C47-D091-4571-943A-C3251541CD12}" srcId="{F5FBC047-05B0-40B6-A494-04BABCB1D1B9}" destId="{6F3F6D8B-0063-48AE-8D48-A86E63A77740}" srcOrd="0" destOrd="0" parTransId="{EC8C8537-636F-45E7-90B6-518A419077AF}" sibTransId="{47ED8C39-1AE4-4EF6-BC75-F52F30A3CF54}"/>
    <dgm:cxn modelId="{15617268-13EA-40E0-AB05-77D82A1259BB}" srcId="{F5FBC047-05B0-40B6-A494-04BABCB1D1B9}" destId="{70EFAE6A-9C41-4CE8-9F62-7CB2B93341D8}" srcOrd="2" destOrd="0" parTransId="{7DE9634B-E6A2-4CFE-8EA4-09DC711EC303}" sibTransId="{645A131A-68D4-4F1B-BBF0-33594CDBEDE9}"/>
    <dgm:cxn modelId="{567A304B-F7D9-4656-889F-EE71397D1EA2}" srcId="{6F3F6D8B-0063-48AE-8D48-A86E63A77740}" destId="{1111C37F-FF51-4043-ADA1-B89A992F40BF}" srcOrd="1" destOrd="0" parTransId="{0C17BCB3-32DD-458E-93DB-17933119ED33}" sibTransId="{00443C27-286E-4B7F-95C6-9E25A01201D5}"/>
    <dgm:cxn modelId="{4596676B-AD29-40D1-ACD8-1FB2F8A6B3D4}" srcId="{6F3F6D8B-0063-48AE-8D48-A86E63A77740}" destId="{141161BE-F452-48BC-B5B8-A39F83E6FADA}" srcOrd="2" destOrd="0" parTransId="{18924ED0-E0F8-4859-9002-8FC095B34287}" sibTransId="{D689E88D-F3FC-4082-B765-72AD4EE39692}"/>
    <dgm:cxn modelId="{A9A14151-B326-4FBE-8A31-CB2BCD62FBB2}" srcId="{6F3F6D8B-0063-48AE-8D48-A86E63A77740}" destId="{635ADFAD-B0F4-47AC-9A6B-53D023BA9A64}" srcOrd="3" destOrd="0" parTransId="{23815FC2-5F55-44E7-B4CB-DAA9FB4A4D16}" sibTransId="{348D7DFB-D338-4D58-A930-4DB971F2CD81}"/>
    <dgm:cxn modelId="{DC614979-BE67-4AB9-B83E-37E17B188281}" type="presOf" srcId="{635ADFAD-B0F4-47AC-9A6B-53D023BA9A64}" destId="{A510586B-34DB-427C-99DB-7E7CCD3D019E}" srcOrd="0" destOrd="4" presId="urn:microsoft.com/office/officeart/2005/8/layout/vList2"/>
    <dgm:cxn modelId="{89F08D8B-0AC0-4E2B-A2E3-1FB6CC9E5CA1}" type="presOf" srcId="{F5FBC047-05B0-40B6-A494-04BABCB1D1B9}" destId="{45F3844B-728F-4303-957C-03D07132493A}" srcOrd="0" destOrd="0" presId="urn:microsoft.com/office/officeart/2005/8/layout/vList2"/>
    <dgm:cxn modelId="{51470A8C-B9EB-430A-BAB6-1C040A82BE46}" type="presOf" srcId="{1111C37F-FF51-4043-ADA1-B89A992F40BF}" destId="{A510586B-34DB-427C-99DB-7E7CCD3D019E}" srcOrd="0" destOrd="2" presId="urn:microsoft.com/office/officeart/2005/8/layout/vList2"/>
    <dgm:cxn modelId="{CF3A9299-3DBE-47C3-A9DB-75658914552C}" type="presOf" srcId="{4FA64E5C-8ADA-450B-91EA-6C1D8A18E65A}" destId="{BF801D13-D54D-4C18-B24C-F3C0824122DE}" srcOrd="0" destOrd="0" presId="urn:microsoft.com/office/officeart/2005/8/layout/vList2"/>
    <dgm:cxn modelId="{469E63A8-B665-4F2A-AE13-703662A6F1E2}" type="presOf" srcId="{70EFAE6A-9C41-4CE8-9F62-7CB2B93341D8}" destId="{A510586B-34DB-427C-99DB-7E7CCD3D019E}" srcOrd="0" destOrd="6" presId="urn:microsoft.com/office/officeart/2005/8/layout/vList2"/>
    <dgm:cxn modelId="{8ACC15AA-AC35-4635-9F72-FF806D266EAA}" type="presOf" srcId="{075D60BC-AA07-4E8C-9F6A-803A5535CCE5}" destId="{A510586B-34DB-427C-99DB-7E7CCD3D019E}" srcOrd="0" destOrd="8" presId="urn:microsoft.com/office/officeart/2005/8/layout/vList2"/>
    <dgm:cxn modelId="{B33160B3-A345-4C60-8A36-965AD9282540}" type="presOf" srcId="{A49BC513-C348-46B3-A99A-85FA5826F1D4}" destId="{A510586B-34DB-427C-99DB-7E7CCD3D019E}" srcOrd="0" destOrd="1" presId="urn:microsoft.com/office/officeart/2005/8/layout/vList2"/>
    <dgm:cxn modelId="{682694B4-9550-4C06-94C0-1C7234A99934}" srcId="{6F3F6D8B-0063-48AE-8D48-A86E63A77740}" destId="{A49BC513-C348-46B3-A99A-85FA5826F1D4}" srcOrd="0" destOrd="0" parTransId="{E1766CC1-1A65-48DA-968A-9BDAFD84DFE8}" sibTransId="{26515C5B-179B-4445-B901-44FD91CADAF2}"/>
    <dgm:cxn modelId="{32CC27C0-55C9-4720-98E8-C7263AFCAA55}" srcId="{3ACBBD14-64C0-4934-ACF8-567D01CD6FBF}" destId="{4FA64E5C-8ADA-450B-91EA-6C1D8A18E65A}" srcOrd="1" destOrd="0" parTransId="{F876FA5B-403B-4B61-BC6A-E191B56A1988}" sibTransId="{C2FA29E0-CA8B-4A2E-9B15-CE54AEFC318E}"/>
    <dgm:cxn modelId="{7C45C2D5-7FBD-4FCA-8F1B-B6E11ACDE7AF}" type="presOf" srcId="{29F8A9E0-D85C-4211-AC20-67631DC75D1A}" destId="{A510586B-34DB-427C-99DB-7E7CCD3D019E}" srcOrd="0" destOrd="5" presId="urn:microsoft.com/office/officeart/2005/8/layout/vList2"/>
    <dgm:cxn modelId="{E49D3EDA-6DD6-4F54-B1D0-4C21BEE50419}" type="presOf" srcId="{141161BE-F452-48BC-B5B8-A39F83E6FADA}" destId="{A510586B-34DB-427C-99DB-7E7CCD3D019E}" srcOrd="0" destOrd="3" presId="urn:microsoft.com/office/officeart/2005/8/layout/vList2"/>
    <dgm:cxn modelId="{AE4672E4-746A-43C4-AA5A-65F7F4082C80}" srcId="{F5FBC047-05B0-40B6-A494-04BABCB1D1B9}" destId="{075D60BC-AA07-4E8C-9F6A-803A5535CCE5}" srcOrd="4" destOrd="0" parTransId="{5802A366-3E54-4214-B357-0694DC751CD1}" sibTransId="{AC53BC16-14F2-485D-B42C-444B480D5D4C}"/>
    <dgm:cxn modelId="{0284FCEB-EC5F-4058-A419-77A9FDF745B3}" type="presOf" srcId="{00DA6623-68B1-4144-9EAB-0AACC8626F09}" destId="{A510586B-34DB-427C-99DB-7E7CCD3D019E}" srcOrd="0" destOrd="7" presId="urn:microsoft.com/office/officeart/2005/8/layout/vList2"/>
    <dgm:cxn modelId="{16278BF7-304C-472B-B62F-0813B1DCD5B5}" type="presOf" srcId="{3ACBBD14-64C0-4934-ACF8-567D01CD6FBF}" destId="{E348692C-B63D-44B7-9925-39E4479E85B2}" srcOrd="0" destOrd="0" presId="urn:microsoft.com/office/officeart/2005/8/layout/vList2"/>
    <dgm:cxn modelId="{A06FCE14-6722-43F8-8D2B-901BDEE64049}" type="presParOf" srcId="{E348692C-B63D-44B7-9925-39E4479E85B2}" destId="{45F3844B-728F-4303-957C-03D07132493A}" srcOrd="0" destOrd="0" presId="urn:microsoft.com/office/officeart/2005/8/layout/vList2"/>
    <dgm:cxn modelId="{B2A64429-49A7-44C8-BB3B-B6C79586FC5F}" type="presParOf" srcId="{E348692C-B63D-44B7-9925-39E4479E85B2}" destId="{A510586B-34DB-427C-99DB-7E7CCD3D019E}" srcOrd="1" destOrd="0" presId="urn:microsoft.com/office/officeart/2005/8/layout/vList2"/>
    <dgm:cxn modelId="{61A5F138-98DE-4FCA-BA27-6AEB8354848E}" type="presParOf" srcId="{E348692C-B63D-44B7-9925-39E4479E85B2}" destId="{BF801D13-D54D-4C18-B24C-F3C0824122DE}"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7BEB7E1-0D35-4DE8-9B7F-414A73FB1388}"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D8DC940B-0248-4606-AD51-4FA3F43BC449}">
      <dgm:prSet/>
      <dgm:spPr/>
      <dgm:t>
        <a:bodyPr/>
        <a:lstStyle/>
        <a:p>
          <a:pPr algn="ctr" rtl="0"/>
          <a:r>
            <a:rPr lang="en-us" b="0" i="0" u="none" baseline="0"/>
            <a:t>Lokomo’s Sickness Fund compensates for 80% of the cost of examinations and treatments prescribed by a physician </a:t>
          </a:r>
          <a:endParaRPr lang="en-us" dirty="0"/>
        </a:p>
      </dgm:t>
    </dgm:pt>
    <dgm:pt modelId="{230F78E1-1783-4FDC-BE0D-757AEA6BCF9D}" type="parTrans" cxnId="{B14C8909-3042-4F81-BE51-DC4B9D2FB215}">
      <dgm:prSet/>
      <dgm:spPr/>
      <dgm:t>
        <a:bodyPr/>
        <a:lstStyle/>
        <a:p>
          <a:endParaRPr lang="en-us"/>
        </a:p>
      </dgm:t>
    </dgm:pt>
    <dgm:pt modelId="{88454732-B7E7-40F7-BD59-0674189ECCB8}" type="sibTrans" cxnId="{B14C8909-3042-4F81-BE51-DC4B9D2FB215}">
      <dgm:prSet/>
      <dgm:spPr/>
      <dgm:t>
        <a:bodyPr/>
        <a:lstStyle/>
        <a:p>
          <a:endParaRPr lang="en-us"/>
        </a:p>
      </dgm:t>
    </dgm:pt>
    <dgm:pt modelId="{27DB7B9F-E645-4D8F-A672-9C6751F9C45E}">
      <dgm:prSet/>
      <dgm:spPr/>
      <dgm:t>
        <a:bodyPr/>
        <a:lstStyle/>
        <a:p>
          <a:pPr algn="ctr" rtl="0"/>
          <a:r>
            <a:rPr lang="en-us" b="0" i="0" u="none" baseline="0"/>
            <a:t>Which things count as examinations and treatments?</a:t>
          </a:r>
          <a:endParaRPr lang="en-us" dirty="0"/>
        </a:p>
      </dgm:t>
    </dgm:pt>
    <dgm:pt modelId="{477C7541-658D-4CC2-8E21-416D23CFB927}" type="parTrans" cxnId="{9D61D56B-F71F-4686-A1B9-ACB969567F8D}">
      <dgm:prSet/>
      <dgm:spPr/>
      <dgm:t>
        <a:bodyPr/>
        <a:lstStyle/>
        <a:p>
          <a:endParaRPr lang="en-us"/>
        </a:p>
      </dgm:t>
    </dgm:pt>
    <dgm:pt modelId="{0D777B7C-E9C7-42BF-A390-1AEBB40E3BA5}" type="sibTrans" cxnId="{9D61D56B-F71F-4686-A1B9-ACB969567F8D}">
      <dgm:prSet/>
      <dgm:spPr/>
      <dgm:t>
        <a:bodyPr/>
        <a:lstStyle/>
        <a:p>
          <a:endParaRPr lang="en-us"/>
        </a:p>
      </dgm:t>
    </dgm:pt>
    <dgm:pt modelId="{8F5DEC96-CCE6-4796-810E-3B5E280C6071}">
      <dgm:prSet/>
      <dgm:spPr/>
      <dgm:t>
        <a:bodyPr/>
        <a:lstStyle/>
        <a:p>
          <a:pPr algn="ctr" rtl="0"/>
          <a:r>
            <a:rPr lang="en-us" b="0" i="0" u="none" baseline="0"/>
            <a:t>laboratory tests </a:t>
          </a:r>
          <a:endParaRPr lang="en-us" dirty="0"/>
        </a:p>
      </dgm:t>
    </dgm:pt>
    <dgm:pt modelId="{498A3BBD-B9DB-4089-B509-A553566B824C}" type="parTrans" cxnId="{B711E58A-6A1B-4AB2-A1E4-F52357BCC6CF}">
      <dgm:prSet/>
      <dgm:spPr/>
      <dgm:t>
        <a:bodyPr/>
        <a:lstStyle/>
        <a:p>
          <a:endParaRPr lang="en-us"/>
        </a:p>
      </dgm:t>
    </dgm:pt>
    <dgm:pt modelId="{F4C9398E-2969-4482-8454-9072221C44C6}" type="sibTrans" cxnId="{B711E58A-6A1B-4AB2-A1E4-F52357BCC6CF}">
      <dgm:prSet/>
      <dgm:spPr/>
      <dgm:t>
        <a:bodyPr/>
        <a:lstStyle/>
        <a:p>
          <a:endParaRPr lang="en-us"/>
        </a:p>
      </dgm:t>
    </dgm:pt>
    <dgm:pt modelId="{B2402BFF-9CF3-476B-8192-47E87FFD4AC9}">
      <dgm:prSet/>
      <dgm:spPr/>
      <dgm:t>
        <a:bodyPr/>
        <a:lstStyle/>
        <a:p>
          <a:pPr algn="ctr" rtl="0"/>
          <a:r>
            <a:rPr lang="en-us" b="0" i="0" u="none" baseline="0"/>
            <a:t>endoscopy through natural orifices</a:t>
          </a:r>
          <a:endParaRPr lang="en-us" dirty="0"/>
        </a:p>
      </dgm:t>
    </dgm:pt>
    <dgm:pt modelId="{9D0C0FC4-62EC-4EF3-99FD-A05C79BEB72A}" type="parTrans" cxnId="{62346F9F-C7B1-417B-99B0-EEDFB6701C55}">
      <dgm:prSet/>
      <dgm:spPr/>
      <dgm:t>
        <a:bodyPr/>
        <a:lstStyle/>
        <a:p>
          <a:endParaRPr lang="en-us"/>
        </a:p>
      </dgm:t>
    </dgm:pt>
    <dgm:pt modelId="{F55531C5-BA4B-408F-B416-139D0F897995}" type="sibTrans" cxnId="{62346F9F-C7B1-417B-99B0-EEDFB6701C55}">
      <dgm:prSet/>
      <dgm:spPr/>
      <dgm:t>
        <a:bodyPr/>
        <a:lstStyle/>
        <a:p>
          <a:endParaRPr lang="en-us"/>
        </a:p>
      </dgm:t>
    </dgm:pt>
    <dgm:pt modelId="{AFE3B077-6F57-4F12-800D-6E308055825C}">
      <dgm:prSet/>
      <dgm:spPr/>
      <dgm:t>
        <a:bodyPr/>
        <a:lstStyle/>
        <a:p>
          <a:pPr algn="ctr" rtl="0"/>
          <a:r>
            <a:rPr lang="en-us" b="0" i="0" u="none" baseline="0"/>
            <a:t>pathology examinations</a:t>
          </a:r>
          <a:endParaRPr lang="en-us" dirty="0"/>
        </a:p>
      </dgm:t>
    </dgm:pt>
    <dgm:pt modelId="{DC999061-DF5D-4E34-8679-E8212358FC0C}" type="parTrans" cxnId="{7B07C992-62B3-4DE9-B593-91CE13D7FB18}">
      <dgm:prSet/>
      <dgm:spPr/>
      <dgm:t>
        <a:bodyPr/>
        <a:lstStyle/>
        <a:p>
          <a:endParaRPr lang="en-us"/>
        </a:p>
      </dgm:t>
    </dgm:pt>
    <dgm:pt modelId="{2F2DE16D-243F-4D37-BC4E-FE851BCDB529}" type="sibTrans" cxnId="{7B07C992-62B3-4DE9-B593-91CE13D7FB18}">
      <dgm:prSet/>
      <dgm:spPr/>
      <dgm:t>
        <a:bodyPr/>
        <a:lstStyle/>
        <a:p>
          <a:endParaRPr lang="en-us"/>
        </a:p>
      </dgm:t>
    </dgm:pt>
    <dgm:pt modelId="{200EBE8A-98CC-4756-8197-0520E2FD2DA3}">
      <dgm:prSet/>
      <dgm:spPr/>
      <dgm:t>
        <a:bodyPr/>
        <a:lstStyle/>
        <a:p>
          <a:pPr algn="ctr" rtl="0"/>
          <a:r>
            <a:rPr lang="en-us" b="0" i="0" u="none" baseline="0"/>
            <a:t>imaging (e.g. ultrasound, x-ray and magnetic resonance imaging)</a:t>
          </a:r>
          <a:endParaRPr lang="en-us" dirty="0"/>
        </a:p>
      </dgm:t>
    </dgm:pt>
    <dgm:pt modelId="{B6225B60-B469-4ED6-B380-2A9FA2636AD3}" type="parTrans" cxnId="{2B88F3E5-4719-48C2-984D-A12AC0F91FA0}">
      <dgm:prSet/>
      <dgm:spPr/>
      <dgm:t>
        <a:bodyPr/>
        <a:lstStyle/>
        <a:p>
          <a:endParaRPr lang="en-us"/>
        </a:p>
      </dgm:t>
    </dgm:pt>
    <dgm:pt modelId="{F91F335C-C480-4724-BA85-CF088E33D3E1}" type="sibTrans" cxnId="{2B88F3E5-4719-48C2-984D-A12AC0F91FA0}">
      <dgm:prSet/>
      <dgm:spPr/>
      <dgm:t>
        <a:bodyPr/>
        <a:lstStyle/>
        <a:p>
          <a:endParaRPr lang="en-us"/>
        </a:p>
      </dgm:t>
    </dgm:pt>
    <dgm:pt modelId="{E30CCD18-EB2A-436D-B33F-FDA19F614D8C}">
      <dgm:prSet/>
      <dgm:spPr/>
      <dgm:t>
        <a:bodyPr/>
        <a:lstStyle/>
        <a:p>
          <a:pPr algn="ctr" rtl="0"/>
          <a:r>
            <a:rPr lang="en-us" b="0" i="0" u="none" baseline="0"/>
            <a:t>minor procedures during a doctor’s appointment, e.g. mole removal</a:t>
          </a:r>
          <a:br>
            <a:rPr lang="en-us"/>
          </a:br>
          <a:endParaRPr lang="en-us" dirty="0"/>
        </a:p>
      </dgm:t>
    </dgm:pt>
    <dgm:pt modelId="{4B00AE89-C21C-416F-AB8A-2F7984F2245D}" type="parTrans" cxnId="{4AA19907-9193-4B33-91DB-9D909FF255A3}">
      <dgm:prSet/>
      <dgm:spPr/>
      <dgm:t>
        <a:bodyPr/>
        <a:lstStyle/>
        <a:p>
          <a:endParaRPr lang="en-us"/>
        </a:p>
      </dgm:t>
    </dgm:pt>
    <dgm:pt modelId="{023C43E4-E3E8-474E-B176-A2706A836CA0}" type="sibTrans" cxnId="{4AA19907-9193-4B33-91DB-9D909FF255A3}">
      <dgm:prSet/>
      <dgm:spPr/>
      <dgm:t>
        <a:bodyPr/>
        <a:lstStyle/>
        <a:p>
          <a:endParaRPr lang="en-us"/>
        </a:p>
      </dgm:t>
    </dgm:pt>
    <dgm:pt modelId="{6BDC245C-A72D-4353-9DA7-916FEE13C0A7}">
      <dgm:prSet/>
      <dgm:spPr/>
      <dgm:t>
        <a:bodyPr/>
        <a:lstStyle/>
        <a:p>
          <a:pPr algn="ctr" rtl="0">
            <a:buNone/>
          </a:pPr>
          <a:r>
            <a:rPr lang="en-us" b="0" i="0" u="none" baseline="0"/>
            <a:t>(esophagoscopy, gastroscopy, duodenoscopy, colonoscopy, sigmoidoscopy)</a:t>
          </a:r>
          <a:endParaRPr lang="en-us" dirty="0"/>
        </a:p>
      </dgm:t>
    </dgm:pt>
    <dgm:pt modelId="{218DFED2-7351-4212-A393-1099B93E63EE}" type="parTrans" cxnId="{B303D215-156B-453E-B1DB-42A7151C73B7}">
      <dgm:prSet/>
      <dgm:spPr/>
      <dgm:t>
        <a:bodyPr/>
        <a:lstStyle/>
        <a:p>
          <a:endParaRPr lang="en-us"/>
        </a:p>
      </dgm:t>
    </dgm:pt>
    <dgm:pt modelId="{32DE0BD4-7B33-4A96-A2C8-430C6F093CB8}" type="sibTrans" cxnId="{B303D215-156B-453E-B1DB-42A7151C73B7}">
      <dgm:prSet/>
      <dgm:spPr/>
      <dgm:t>
        <a:bodyPr/>
        <a:lstStyle/>
        <a:p>
          <a:endParaRPr lang="en-us"/>
        </a:p>
      </dgm:t>
    </dgm:pt>
    <dgm:pt modelId="{B45F3BC8-DFD2-4F31-BEA4-4A92D753AD4F}" type="pres">
      <dgm:prSet presAssocID="{C7BEB7E1-0D35-4DE8-9B7F-414A73FB1388}" presName="linear" presStyleCnt="0">
        <dgm:presLayoutVars>
          <dgm:animLvl val="lvl"/>
          <dgm:resizeHandles val="exact"/>
        </dgm:presLayoutVars>
      </dgm:prSet>
      <dgm:spPr/>
    </dgm:pt>
    <dgm:pt modelId="{741E4561-F74A-4556-9058-467DB7BA4A2F}" type="pres">
      <dgm:prSet presAssocID="{D8DC940B-0248-4606-AD51-4FA3F43BC449}" presName="parentText" presStyleLbl="node1" presStyleIdx="0" presStyleCnt="2" custLinFactNeighborX="-172" custLinFactNeighborY="-66855">
        <dgm:presLayoutVars>
          <dgm:chMax val="0"/>
          <dgm:bulletEnabled val="1"/>
        </dgm:presLayoutVars>
      </dgm:prSet>
      <dgm:spPr/>
    </dgm:pt>
    <dgm:pt modelId="{2C2109DF-F19A-4C89-B724-A1FDF595C5F9}" type="pres">
      <dgm:prSet presAssocID="{88454732-B7E7-40F7-BD59-0674189ECCB8}" presName="spacer" presStyleCnt="0"/>
      <dgm:spPr/>
    </dgm:pt>
    <dgm:pt modelId="{C06C448B-8EC8-4ED5-B0FC-93569CBA8976}" type="pres">
      <dgm:prSet presAssocID="{27DB7B9F-E645-4D8F-A672-9C6751F9C45E}" presName="parentText" presStyleLbl="node1" presStyleIdx="1" presStyleCnt="2">
        <dgm:presLayoutVars>
          <dgm:chMax val="0"/>
          <dgm:bulletEnabled val="1"/>
        </dgm:presLayoutVars>
      </dgm:prSet>
      <dgm:spPr/>
    </dgm:pt>
    <dgm:pt modelId="{15BB41FB-67A5-408F-9730-B2A2F7E0A036}" type="pres">
      <dgm:prSet presAssocID="{27DB7B9F-E645-4D8F-A672-9C6751F9C45E}" presName="childText" presStyleLbl="revTx" presStyleIdx="0" presStyleCnt="1">
        <dgm:presLayoutVars>
          <dgm:bulletEnabled val="1"/>
        </dgm:presLayoutVars>
      </dgm:prSet>
      <dgm:spPr/>
    </dgm:pt>
  </dgm:ptLst>
  <dgm:cxnLst>
    <dgm:cxn modelId="{4AA19907-9193-4B33-91DB-9D909FF255A3}" srcId="{27DB7B9F-E645-4D8F-A672-9C6751F9C45E}" destId="{E30CCD18-EB2A-436D-B33F-FDA19F614D8C}" srcOrd="5" destOrd="0" parTransId="{4B00AE89-C21C-416F-AB8A-2F7984F2245D}" sibTransId="{023C43E4-E3E8-474E-B176-A2706A836CA0}"/>
    <dgm:cxn modelId="{B14C8909-3042-4F81-BE51-DC4B9D2FB215}" srcId="{C7BEB7E1-0D35-4DE8-9B7F-414A73FB1388}" destId="{D8DC940B-0248-4606-AD51-4FA3F43BC449}" srcOrd="0" destOrd="0" parTransId="{230F78E1-1783-4FDC-BE0D-757AEA6BCF9D}" sibTransId="{88454732-B7E7-40F7-BD59-0674189ECCB8}"/>
    <dgm:cxn modelId="{ED4DE30A-342A-4EF1-88AC-798381163130}" type="presOf" srcId="{B2402BFF-9CF3-476B-8192-47E87FFD4AC9}" destId="{15BB41FB-67A5-408F-9730-B2A2F7E0A036}" srcOrd="0" destOrd="1" presId="urn:microsoft.com/office/officeart/2005/8/layout/vList2"/>
    <dgm:cxn modelId="{B303D215-156B-453E-B1DB-42A7151C73B7}" srcId="{27DB7B9F-E645-4D8F-A672-9C6751F9C45E}" destId="{6BDC245C-A72D-4353-9DA7-916FEE13C0A7}" srcOrd="2" destOrd="0" parTransId="{218DFED2-7351-4212-A393-1099B93E63EE}" sibTransId="{32DE0BD4-7B33-4A96-A2C8-430C6F093CB8}"/>
    <dgm:cxn modelId="{C2F89716-A1F1-459B-858D-378E5F4F4E5E}" type="presOf" srcId="{6BDC245C-A72D-4353-9DA7-916FEE13C0A7}" destId="{15BB41FB-67A5-408F-9730-B2A2F7E0A036}" srcOrd="0" destOrd="2" presId="urn:microsoft.com/office/officeart/2005/8/layout/vList2"/>
    <dgm:cxn modelId="{EA429F3F-C206-4E88-9506-EF953C8C0F23}" type="presOf" srcId="{8F5DEC96-CCE6-4796-810E-3B5E280C6071}" destId="{15BB41FB-67A5-408F-9730-B2A2F7E0A036}" srcOrd="0" destOrd="0" presId="urn:microsoft.com/office/officeart/2005/8/layout/vList2"/>
    <dgm:cxn modelId="{52A6C344-97BD-4216-8C3B-51C915F014BA}" type="presOf" srcId="{C7BEB7E1-0D35-4DE8-9B7F-414A73FB1388}" destId="{B45F3BC8-DFD2-4F31-BEA4-4A92D753AD4F}" srcOrd="0" destOrd="0" presId="urn:microsoft.com/office/officeart/2005/8/layout/vList2"/>
    <dgm:cxn modelId="{1CE38549-5A2C-4B86-8B70-5D3ABEC05D49}" type="presOf" srcId="{27DB7B9F-E645-4D8F-A672-9C6751F9C45E}" destId="{C06C448B-8EC8-4ED5-B0FC-93569CBA8976}" srcOrd="0" destOrd="0" presId="urn:microsoft.com/office/officeart/2005/8/layout/vList2"/>
    <dgm:cxn modelId="{9D61D56B-F71F-4686-A1B9-ACB969567F8D}" srcId="{C7BEB7E1-0D35-4DE8-9B7F-414A73FB1388}" destId="{27DB7B9F-E645-4D8F-A672-9C6751F9C45E}" srcOrd="1" destOrd="0" parTransId="{477C7541-658D-4CC2-8E21-416D23CFB927}" sibTransId="{0D777B7C-E9C7-42BF-A390-1AEBB40E3BA5}"/>
    <dgm:cxn modelId="{F6739687-C3E7-4F7B-A3A2-9A736AA9B213}" type="presOf" srcId="{E30CCD18-EB2A-436D-B33F-FDA19F614D8C}" destId="{15BB41FB-67A5-408F-9730-B2A2F7E0A036}" srcOrd="0" destOrd="5" presId="urn:microsoft.com/office/officeart/2005/8/layout/vList2"/>
    <dgm:cxn modelId="{B711E58A-6A1B-4AB2-A1E4-F52357BCC6CF}" srcId="{27DB7B9F-E645-4D8F-A672-9C6751F9C45E}" destId="{8F5DEC96-CCE6-4796-810E-3B5E280C6071}" srcOrd="0" destOrd="0" parTransId="{498A3BBD-B9DB-4089-B509-A553566B824C}" sibTransId="{F4C9398E-2969-4482-8454-9072221C44C6}"/>
    <dgm:cxn modelId="{7B07C992-62B3-4DE9-B593-91CE13D7FB18}" srcId="{27DB7B9F-E645-4D8F-A672-9C6751F9C45E}" destId="{AFE3B077-6F57-4F12-800D-6E308055825C}" srcOrd="3" destOrd="0" parTransId="{DC999061-DF5D-4E34-8679-E8212358FC0C}" sibTransId="{2F2DE16D-243F-4D37-BC4E-FE851BCDB529}"/>
    <dgm:cxn modelId="{62346F9F-C7B1-417B-99B0-EEDFB6701C55}" srcId="{27DB7B9F-E645-4D8F-A672-9C6751F9C45E}" destId="{B2402BFF-9CF3-476B-8192-47E87FFD4AC9}" srcOrd="1" destOrd="0" parTransId="{9D0C0FC4-62EC-4EF3-99FD-A05C79BEB72A}" sibTransId="{F55531C5-BA4B-408F-B416-139D0F897995}"/>
    <dgm:cxn modelId="{346737B5-D997-41AB-95E6-C4E0B3CDD3DD}" type="presOf" srcId="{200EBE8A-98CC-4756-8197-0520E2FD2DA3}" destId="{15BB41FB-67A5-408F-9730-B2A2F7E0A036}" srcOrd="0" destOrd="4" presId="urn:microsoft.com/office/officeart/2005/8/layout/vList2"/>
    <dgm:cxn modelId="{0D3897B5-5031-4B69-A16A-7B7326FF6373}" type="presOf" srcId="{AFE3B077-6F57-4F12-800D-6E308055825C}" destId="{15BB41FB-67A5-408F-9730-B2A2F7E0A036}" srcOrd="0" destOrd="3" presId="urn:microsoft.com/office/officeart/2005/8/layout/vList2"/>
    <dgm:cxn modelId="{AC2CCFB5-4375-4679-9492-567986313A84}" type="presOf" srcId="{D8DC940B-0248-4606-AD51-4FA3F43BC449}" destId="{741E4561-F74A-4556-9058-467DB7BA4A2F}" srcOrd="0" destOrd="0" presId="urn:microsoft.com/office/officeart/2005/8/layout/vList2"/>
    <dgm:cxn modelId="{2B88F3E5-4719-48C2-984D-A12AC0F91FA0}" srcId="{27DB7B9F-E645-4D8F-A672-9C6751F9C45E}" destId="{200EBE8A-98CC-4756-8197-0520E2FD2DA3}" srcOrd="4" destOrd="0" parTransId="{B6225B60-B469-4ED6-B380-2A9FA2636AD3}" sibTransId="{F91F335C-C480-4724-BA85-CF088E33D3E1}"/>
    <dgm:cxn modelId="{639C1616-C233-4513-8A37-ED48AEDA1160}" type="presParOf" srcId="{B45F3BC8-DFD2-4F31-BEA4-4A92D753AD4F}" destId="{741E4561-F74A-4556-9058-467DB7BA4A2F}" srcOrd="0" destOrd="0" presId="urn:microsoft.com/office/officeart/2005/8/layout/vList2"/>
    <dgm:cxn modelId="{35541C8B-8833-4C4D-B8C5-09A5802164DC}" type="presParOf" srcId="{B45F3BC8-DFD2-4F31-BEA4-4A92D753AD4F}" destId="{2C2109DF-F19A-4C89-B724-A1FDF595C5F9}" srcOrd="1" destOrd="0" presId="urn:microsoft.com/office/officeart/2005/8/layout/vList2"/>
    <dgm:cxn modelId="{510411BB-534E-4E0A-A5B2-5FF0953D8201}" type="presParOf" srcId="{B45F3BC8-DFD2-4F31-BEA4-4A92D753AD4F}" destId="{C06C448B-8EC8-4ED5-B0FC-93569CBA8976}" srcOrd="2" destOrd="0" presId="urn:microsoft.com/office/officeart/2005/8/layout/vList2"/>
    <dgm:cxn modelId="{334CA275-F781-4CA9-B46E-96FCAD5E57E6}" type="presParOf" srcId="{B45F3BC8-DFD2-4F31-BEA4-4A92D753AD4F}" destId="{15BB41FB-67A5-408F-9730-B2A2F7E0A036}"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29EE3D0-3F77-4906-86D0-6E31607DAAFC}"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7DEAA602-860B-4939-8AFB-9583C04D9E4A}">
      <dgm:prSet/>
      <dgm:spPr/>
      <dgm:t>
        <a:bodyPr/>
        <a:lstStyle/>
        <a:p>
          <a:pPr algn="ctr" rtl="0">
            <a:lnSpc>
              <a:spcPct val="100000"/>
            </a:lnSpc>
            <a:defRPr b="1"/>
          </a:pPr>
          <a:r>
            <a:rPr lang="en-us" b="0" i="0" u="none" baseline="0"/>
            <a:t>Public health care is covered in full:</a:t>
          </a:r>
          <a:endParaRPr lang="en-us"/>
        </a:p>
      </dgm:t>
    </dgm:pt>
    <dgm:pt modelId="{2F4DA64A-1393-4565-9CE9-BE5A7563B4B7}" type="parTrans" cxnId="{CBE9623C-E97D-41AC-9010-E403148A6586}">
      <dgm:prSet/>
      <dgm:spPr/>
      <dgm:t>
        <a:bodyPr/>
        <a:lstStyle/>
        <a:p>
          <a:endParaRPr lang="en-us"/>
        </a:p>
      </dgm:t>
    </dgm:pt>
    <dgm:pt modelId="{E1AFC3EF-9042-4A56-87D0-6CB17D3877BA}" type="sibTrans" cxnId="{CBE9623C-E97D-41AC-9010-E403148A6586}">
      <dgm:prSet/>
      <dgm:spPr/>
      <dgm:t>
        <a:bodyPr/>
        <a:lstStyle/>
        <a:p>
          <a:endParaRPr lang="en-us"/>
        </a:p>
      </dgm:t>
    </dgm:pt>
    <dgm:pt modelId="{89492CCF-2F15-4044-A6CF-648265FE7B37}">
      <dgm:prSet/>
      <dgm:spPr/>
      <dgm:t>
        <a:bodyPr/>
        <a:lstStyle/>
        <a:p>
          <a:pPr algn="ctr" rtl="0">
            <a:lnSpc>
              <a:spcPct val="100000"/>
            </a:lnSpc>
          </a:pPr>
          <a:r>
            <a:rPr lang="en-us" b="0" i="0" u="none" baseline="0"/>
            <a:t>outpatient clinic fees </a:t>
          </a:r>
          <a:endParaRPr lang="en-us" dirty="0"/>
        </a:p>
      </dgm:t>
    </dgm:pt>
    <dgm:pt modelId="{C2641320-D4CD-4C8C-906A-AFF999E47B3A}" type="parTrans" cxnId="{23C25938-E0F4-43D1-BD8F-CDEAD52A3936}">
      <dgm:prSet/>
      <dgm:spPr/>
      <dgm:t>
        <a:bodyPr/>
        <a:lstStyle/>
        <a:p>
          <a:endParaRPr lang="en-us"/>
        </a:p>
      </dgm:t>
    </dgm:pt>
    <dgm:pt modelId="{71F8BCE0-085E-43C9-92A4-DDC7D02B8CB3}" type="sibTrans" cxnId="{23C25938-E0F4-43D1-BD8F-CDEAD52A3936}">
      <dgm:prSet/>
      <dgm:spPr/>
      <dgm:t>
        <a:bodyPr/>
        <a:lstStyle/>
        <a:p>
          <a:endParaRPr lang="en-us"/>
        </a:p>
      </dgm:t>
    </dgm:pt>
    <dgm:pt modelId="{4562669B-08D9-4F26-A480-086C0013C927}">
      <dgm:prSet/>
      <dgm:spPr/>
      <dgm:t>
        <a:bodyPr/>
        <a:lstStyle/>
        <a:p>
          <a:pPr algn="ctr" rtl="0">
            <a:lnSpc>
              <a:spcPct val="100000"/>
            </a:lnSpc>
            <a:defRPr b="1"/>
          </a:pPr>
          <a:r>
            <a:rPr lang="en-us" b="0" i="0" u="none" baseline="0"/>
            <a:t>Compensation for assistive equipment</a:t>
          </a:r>
          <a:endParaRPr lang="en-us"/>
        </a:p>
      </dgm:t>
    </dgm:pt>
    <dgm:pt modelId="{B98F5EA4-0B4B-4731-B98B-AA42DC59F78F}" type="parTrans" cxnId="{DE188888-6609-4391-A99B-E49FBC962B62}">
      <dgm:prSet/>
      <dgm:spPr/>
      <dgm:t>
        <a:bodyPr/>
        <a:lstStyle/>
        <a:p>
          <a:endParaRPr lang="en-us"/>
        </a:p>
      </dgm:t>
    </dgm:pt>
    <dgm:pt modelId="{51AACCC2-9820-49C5-A1BC-2F22B7BACA78}" type="sibTrans" cxnId="{DE188888-6609-4391-A99B-E49FBC962B62}">
      <dgm:prSet/>
      <dgm:spPr/>
      <dgm:t>
        <a:bodyPr/>
        <a:lstStyle/>
        <a:p>
          <a:endParaRPr lang="en-us"/>
        </a:p>
      </dgm:t>
    </dgm:pt>
    <dgm:pt modelId="{C6454BCA-83A3-4CB5-976B-619485EA4B52}">
      <dgm:prSet/>
      <dgm:spPr/>
      <dgm:t>
        <a:bodyPr/>
        <a:lstStyle/>
        <a:p>
          <a:pPr algn="ctr" rtl="0">
            <a:lnSpc>
              <a:spcPct val="100000"/>
            </a:lnSpc>
          </a:pPr>
          <a:r>
            <a:rPr lang="en-us" b="0" i="0" u="none" baseline="0"/>
            <a:t>€300.00 for acquiring the first items; compensation may be paid out again after three years from the first compensation</a:t>
          </a:r>
          <a:endParaRPr lang="en-us" dirty="0"/>
        </a:p>
      </dgm:t>
    </dgm:pt>
    <dgm:pt modelId="{5B430840-4BB2-44B3-AA60-CB7286A737EF}" type="parTrans" cxnId="{52A8FA13-0799-40B8-B48A-1E52EAC5C9C2}">
      <dgm:prSet/>
      <dgm:spPr/>
      <dgm:t>
        <a:bodyPr/>
        <a:lstStyle/>
        <a:p>
          <a:endParaRPr lang="en-us"/>
        </a:p>
      </dgm:t>
    </dgm:pt>
    <dgm:pt modelId="{1EBBD132-9B10-4B8F-A8DA-261BF5A6D163}" type="sibTrans" cxnId="{52A8FA13-0799-40B8-B48A-1E52EAC5C9C2}">
      <dgm:prSet/>
      <dgm:spPr/>
      <dgm:t>
        <a:bodyPr/>
        <a:lstStyle/>
        <a:p>
          <a:endParaRPr lang="en-us"/>
        </a:p>
      </dgm:t>
    </dgm:pt>
    <dgm:pt modelId="{16F384B2-5974-464F-80E6-44A9A65616BB}">
      <dgm:prSet/>
      <dgm:spPr/>
      <dgm:t>
        <a:bodyPr/>
        <a:lstStyle/>
        <a:p>
          <a:pPr algn="ctr" rtl="0">
            <a:lnSpc>
              <a:spcPct val="100000"/>
            </a:lnSpc>
          </a:pPr>
          <a:r>
            <a:rPr lang="en-us" b="0" i="0" u="none" baseline="0"/>
            <a:t>Typical assistive equipment includes various types of supports and insoles</a:t>
          </a:r>
          <a:endParaRPr lang="en-us" dirty="0"/>
        </a:p>
      </dgm:t>
    </dgm:pt>
    <dgm:pt modelId="{6E587128-CA9F-4241-9986-FAB0C7590714}" type="parTrans" cxnId="{08F9A49E-48B7-46AE-B3DD-8360DBA2B72B}">
      <dgm:prSet/>
      <dgm:spPr/>
      <dgm:t>
        <a:bodyPr/>
        <a:lstStyle/>
        <a:p>
          <a:endParaRPr lang="en-us"/>
        </a:p>
      </dgm:t>
    </dgm:pt>
    <dgm:pt modelId="{C145F4C4-705F-42AC-8136-9BF9EDC2595E}" type="sibTrans" cxnId="{08F9A49E-48B7-46AE-B3DD-8360DBA2B72B}">
      <dgm:prSet/>
      <dgm:spPr/>
      <dgm:t>
        <a:bodyPr/>
        <a:lstStyle/>
        <a:p>
          <a:endParaRPr lang="en-us"/>
        </a:p>
      </dgm:t>
    </dgm:pt>
    <dgm:pt modelId="{D3F780FE-E6D1-4774-A759-BD4B30446EFA}">
      <dgm:prSet/>
      <dgm:spPr/>
      <dgm:t>
        <a:bodyPr/>
        <a:lstStyle/>
        <a:p>
          <a:pPr algn="ctr" rtl="0">
            <a:lnSpc>
              <a:spcPct val="100000"/>
            </a:lnSpc>
            <a:defRPr b="1"/>
          </a:pPr>
          <a:r>
            <a:rPr lang="en-us" b="0" i="0" u="none" baseline="0"/>
            <a:t>Travel allowance</a:t>
          </a:r>
          <a:endParaRPr lang="en-us"/>
        </a:p>
      </dgm:t>
    </dgm:pt>
    <dgm:pt modelId="{F999DE15-F0A0-458B-BAC3-CBF924EC9D26}" type="parTrans" cxnId="{690BD482-FC6D-4048-8D39-5301285640BB}">
      <dgm:prSet/>
      <dgm:spPr/>
      <dgm:t>
        <a:bodyPr/>
        <a:lstStyle/>
        <a:p>
          <a:endParaRPr lang="en-us"/>
        </a:p>
      </dgm:t>
    </dgm:pt>
    <dgm:pt modelId="{0A5ABF8E-38E8-42B5-AC6D-E0BB473C4778}" type="sibTrans" cxnId="{690BD482-FC6D-4048-8D39-5301285640BB}">
      <dgm:prSet/>
      <dgm:spPr/>
      <dgm:t>
        <a:bodyPr/>
        <a:lstStyle/>
        <a:p>
          <a:endParaRPr lang="en-us"/>
        </a:p>
      </dgm:t>
    </dgm:pt>
    <dgm:pt modelId="{A037A977-5341-4E4F-B935-09077C239B54}">
      <dgm:prSet/>
      <dgm:spPr/>
      <dgm:t>
        <a:bodyPr/>
        <a:lstStyle/>
        <a:p>
          <a:pPr algn="ctr" rtl="0">
            <a:lnSpc>
              <a:spcPct val="100000"/>
            </a:lnSpc>
          </a:pPr>
          <a:r>
            <a:rPr lang="en-us" b="0" i="0" u="none" baseline="0"/>
            <a:t>Necessary travel and accommodation costs for receiving treatment; the most inexpensive mode of transportation must be used, unless another mode is necessary because of the nature of the illness or traffic conditions (trips eligible for Kela compensation).</a:t>
          </a:r>
          <a:endParaRPr lang="en-us" dirty="0"/>
        </a:p>
      </dgm:t>
    </dgm:pt>
    <dgm:pt modelId="{07358CAB-B2C7-4064-8F8C-6D955CD385EE}" type="parTrans" cxnId="{D2061428-F850-4518-AC3F-CBFAD82EEB64}">
      <dgm:prSet/>
      <dgm:spPr/>
      <dgm:t>
        <a:bodyPr/>
        <a:lstStyle/>
        <a:p>
          <a:endParaRPr lang="en-us"/>
        </a:p>
      </dgm:t>
    </dgm:pt>
    <dgm:pt modelId="{BB2AF34D-9CD1-4F92-A2D2-269097123592}" type="sibTrans" cxnId="{D2061428-F850-4518-AC3F-CBFAD82EEB64}">
      <dgm:prSet/>
      <dgm:spPr/>
      <dgm:t>
        <a:bodyPr/>
        <a:lstStyle/>
        <a:p>
          <a:endParaRPr lang="en-us"/>
        </a:p>
      </dgm:t>
    </dgm:pt>
    <dgm:pt modelId="{F9806DED-2DF9-499A-A1EF-DE1FF6EE7180}">
      <dgm:prSet/>
      <dgm:spPr/>
      <dgm:t>
        <a:bodyPr/>
        <a:lstStyle/>
        <a:p>
          <a:pPr algn="ctr" rtl="0">
            <a:lnSpc>
              <a:spcPct val="100000"/>
            </a:lnSpc>
          </a:pPr>
          <a:r>
            <a:rPr lang="en-us" b="0" i="0" u="none" baseline="0"/>
            <a:t>health center fees</a:t>
          </a:r>
          <a:endParaRPr lang="en-us" dirty="0"/>
        </a:p>
      </dgm:t>
    </dgm:pt>
    <dgm:pt modelId="{35E8D3ED-0756-447B-8196-83AAF9C5BBA9}" type="parTrans" cxnId="{7021AB36-4278-4C7C-BD47-A0864F69FDB6}">
      <dgm:prSet/>
      <dgm:spPr/>
      <dgm:t>
        <a:bodyPr/>
        <a:lstStyle/>
        <a:p>
          <a:endParaRPr lang="en-us"/>
        </a:p>
      </dgm:t>
    </dgm:pt>
    <dgm:pt modelId="{46282F02-4765-4708-A6E3-EEAA3F0BDF64}" type="sibTrans" cxnId="{7021AB36-4278-4C7C-BD47-A0864F69FDB6}">
      <dgm:prSet/>
      <dgm:spPr/>
      <dgm:t>
        <a:bodyPr/>
        <a:lstStyle/>
        <a:p>
          <a:endParaRPr lang="en-us"/>
        </a:p>
      </dgm:t>
    </dgm:pt>
    <dgm:pt modelId="{D3E7B621-087F-4749-A641-52284F2B6855}">
      <dgm:prSet/>
      <dgm:spPr/>
      <dgm:t>
        <a:bodyPr/>
        <a:lstStyle/>
        <a:p>
          <a:pPr algn="ctr" rtl="0">
            <a:lnSpc>
              <a:spcPct val="100000"/>
            </a:lnSpc>
          </a:pPr>
          <a:r>
            <a:rPr lang="en-us" b="0" i="0" u="none" baseline="0"/>
            <a:t>serial treatment fees</a:t>
          </a:r>
          <a:endParaRPr lang="en-us" dirty="0"/>
        </a:p>
      </dgm:t>
    </dgm:pt>
    <dgm:pt modelId="{FBE55BCF-F158-41E9-A273-8EBCEF568B17}" type="parTrans" cxnId="{DE5A7A53-69F8-48BE-A11B-7ACF83844054}">
      <dgm:prSet/>
      <dgm:spPr/>
      <dgm:t>
        <a:bodyPr/>
        <a:lstStyle/>
        <a:p>
          <a:endParaRPr lang="en-us"/>
        </a:p>
      </dgm:t>
    </dgm:pt>
    <dgm:pt modelId="{5FFE0A0F-14AF-4193-B5D2-FC1A451F1C7B}" type="sibTrans" cxnId="{DE5A7A53-69F8-48BE-A11B-7ACF83844054}">
      <dgm:prSet/>
      <dgm:spPr/>
      <dgm:t>
        <a:bodyPr/>
        <a:lstStyle/>
        <a:p>
          <a:endParaRPr lang="en-us"/>
        </a:p>
      </dgm:t>
    </dgm:pt>
    <dgm:pt modelId="{E5291467-1AA6-4DD6-A147-D3A91B5A4F76}">
      <dgm:prSet/>
      <dgm:spPr/>
      <dgm:t>
        <a:bodyPr/>
        <a:lstStyle/>
        <a:p>
          <a:pPr algn="ctr" rtl="0">
            <a:lnSpc>
              <a:spcPct val="100000"/>
            </a:lnSpc>
          </a:pPr>
          <a:r>
            <a:rPr lang="en-us" b="0" i="0" u="none" baseline="0"/>
            <a:t>ambulatory surgery treatment fees</a:t>
          </a:r>
          <a:endParaRPr lang="en-us" dirty="0"/>
        </a:p>
      </dgm:t>
    </dgm:pt>
    <dgm:pt modelId="{3EB968D8-A9A5-485A-A181-4357334BAF79}" type="parTrans" cxnId="{BA296CF1-604A-4031-85D8-8F9292327901}">
      <dgm:prSet/>
      <dgm:spPr/>
      <dgm:t>
        <a:bodyPr/>
        <a:lstStyle/>
        <a:p>
          <a:endParaRPr lang="en-us"/>
        </a:p>
      </dgm:t>
    </dgm:pt>
    <dgm:pt modelId="{9D463B23-E773-4568-9A8A-01203DF97C33}" type="sibTrans" cxnId="{BA296CF1-604A-4031-85D8-8F9292327901}">
      <dgm:prSet/>
      <dgm:spPr/>
      <dgm:t>
        <a:bodyPr/>
        <a:lstStyle/>
        <a:p>
          <a:endParaRPr lang="en-us"/>
        </a:p>
      </dgm:t>
    </dgm:pt>
    <dgm:pt modelId="{FBF72B44-C8CA-478D-B6C2-2F2766306AF4}">
      <dgm:prSet/>
      <dgm:spPr/>
      <dgm:t>
        <a:bodyPr/>
        <a:lstStyle/>
        <a:p>
          <a:pPr algn="ctr" rtl="0">
            <a:lnSpc>
              <a:spcPct val="100000"/>
            </a:lnSpc>
          </a:pPr>
          <a:r>
            <a:rPr lang="en-us" b="0" i="0" u="none" baseline="0"/>
            <a:t>day ward fees </a:t>
          </a:r>
          <a:endParaRPr lang="en-us" dirty="0"/>
        </a:p>
      </dgm:t>
    </dgm:pt>
    <dgm:pt modelId="{6D626A84-4F57-40C5-AED9-6781F03EDD73}" type="parTrans" cxnId="{F76FC3E4-865A-4528-872A-115FFE2DDEEE}">
      <dgm:prSet/>
      <dgm:spPr/>
      <dgm:t>
        <a:bodyPr/>
        <a:lstStyle/>
        <a:p>
          <a:endParaRPr lang="en-us"/>
        </a:p>
      </dgm:t>
    </dgm:pt>
    <dgm:pt modelId="{A02778F1-39F7-4817-917D-B1DE64FC7C0B}" type="sibTrans" cxnId="{F76FC3E4-865A-4528-872A-115FFE2DDEEE}">
      <dgm:prSet/>
      <dgm:spPr/>
      <dgm:t>
        <a:bodyPr/>
        <a:lstStyle/>
        <a:p>
          <a:endParaRPr lang="en-us"/>
        </a:p>
      </dgm:t>
    </dgm:pt>
    <dgm:pt modelId="{C43A0C59-2A60-4CDC-B13C-D5BF64ADDD61}">
      <dgm:prSet/>
      <dgm:spPr/>
      <dgm:t>
        <a:bodyPr/>
        <a:lstStyle/>
        <a:p>
          <a:pPr algn="ctr" rtl="0">
            <a:lnSpc>
              <a:spcPct val="100000"/>
            </a:lnSpc>
          </a:pPr>
          <a:r>
            <a:rPr lang="en-us" b="0" i="0" u="none" baseline="0"/>
            <a:t>hospital-at-home and homecare fees in connection with hospital care; available for up to four months per calendar year</a:t>
          </a:r>
          <a:endParaRPr lang="en-us" dirty="0"/>
        </a:p>
      </dgm:t>
    </dgm:pt>
    <dgm:pt modelId="{7AB4976E-EE97-4163-B52B-1F606C69E68F}" type="parTrans" cxnId="{9EB45AD3-F357-4ADE-9904-F9433FB4D5BF}">
      <dgm:prSet/>
      <dgm:spPr/>
      <dgm:t>
        <a:bodyPr/>
        <a:lstStyle/>
        <a:p>
          <a:endParaRPr lang="en-us"/>
        </a:p>
      </dgm:t>
    </dgm:pt>
    <dgm:pt modelId="{628390C1-70C7-412D-994F-A601210C7ECA}" type="sibTrans" cxnId="{9EB45AD3-F357-4ADE-9904-F9433FB4D5BF}">
      <dgm:prSet/>
      <dgm:spPr/>
      <dgm:t>
        <a:bodyPr/>
        <a:lstStyle/>
        <a:p>
          <a:endParaRPr lang="en-us"/>
        </a:p>
      </dgm:t>
    </dgm:pt>
    <dgm:pt modelId="{24D4CFF1-BF12-4448-AA55-667B359A16F2}">
      <dgm:prSet/>
      <dgm:spPr/>
      <dgm:t>
        <a:bodyPr/>
        <a:lstStyle/>
        <a:p>
          <a:pPr algn="ctr" rtl="0">
            <a:lnSpc>
              <a:spcPct val="100000"/>
            </a:lnSpc>
          </a:pPr>
          <a:r>
            <a:rPr lang="en-us" b="0" i="0" u="none" baseline="0"/>
            <a:t>hospital fees for treating the same illness are compensated for according to the lowest payment category for up to 180 days</a:t>
          </a:r>
        </a:p>
      </dgm:t>
    </dgm:pt>
    <dgm:pt modelId="{AE44C0F4-49C5-4162-9DF9-E0267DBC4E40}" type="parTrans" cxnId="{683175D1-7114-4F6B-836D-CE36EB91E08D}">
      <dgm:prSet/>
      <dgm:spPr/>
      <dgm:t>
        <a:bodyPr/>
        <a:lstStyle/>
        <a:p>
          <a:endParaRPr lang="en-us"/>
        </a:p>
      </dgm:t>
    </dgm:pt>
    <dgm:pt modelId="{553F99AA-5B6B-44B0-9D87-D9A0CD816EF1}" type="sibTrans" cxnId="{683175D1-7114-4F6B-836D-CE36EB91E08D}">
      <dgm:prSet/>
      <dgm:spPr/>
      <dgm:t>
        <a:bodyPr/>
        <a:lstStyle/>
        <a:p>
          <a:endParaRPr lang="en-us"/>
        </a:p>
      </dgm:t>
    </dgm:pt>
    <dgm:pt modelId="{1E752DCE-9A1C-4F69-9371-5DE32296B4FB}">
      <dgm:prSet/>
      <dgm:spPr/>
      <dgm:t>
        <a:bodyPr/>
        <a:lstStyle/>
        <a:p>
          <a:pPr algn="ctr" rtl="0">
            <a:lnSpc>
              <a:spcPct val="100000"/>
            </a:lnSpc>
          </a:pPr>
          <a:r>
            <a:rPr lang="en-us" b="0" i="0" u="none" baseline="0" dirty="0"/>
            <a:t>Doctor’s referral required</a:t>
          </a:r>
          <a:endParaRPr lang="en-us" dirty="0"/>
        </a:p>
      </dgm:t>
    </dgm:pt>
    <dgm:pt modelId="{BF0E75E7-2081-4B81-B8DF-D477DA77DA8A}" type="parTrans" cxnId="{AB105F75-F6B7-409E-A85F-C27672521A58}">
      <dgm:prSet/>
      <dgm:spPr/>
      <dgm:t>
        <a:bodyPr/>
        <a:lstStyle/>
        <a:p>
          <a:endParaRPr lang="en-us"/>
        </a:p>
      </dgm:t>
    </dgm:pt>
    <dgm:pt modelId="{0141A210-74B2-42BC-A54F-A7B001C3239B}" type="sibTrans" cxnId="{AB105F75-F6B7-409E-A85F-C27672521A58}">
      <dgm:prSet/>
      <dgm:spPr/>
      <dgm:t>
        <a:bodyPr/>
        <a:lstStyle/>
        <a:p>
          <a:endParaRPr lang="en-us"/>
        </a:p>
      </dgm:t>
    </dgm:pt>
    <dgm:pt modelId="{C53485A1-BA6A-4A6F-87DC-05EBB7B24F14}" type="pres">
      <dgm:prSet presAssocID="{529EE3D0-3F77-4906-86D0-6E31607DAAFC}" presName="linear" presStyleCnt="0">
        <dgm:presLayoutVars>
          <dgm:animLvl val="lvl"/>
          <dgm:resizeHandles val="exact"/>
        </dgm:presLayoutVars>
      </dgm:prSet>
      <dgm:spPr/>
    </dgm:pt>
    <dgm:pt modelId="{CF741FE7-2C6B-4D47-8D67-560E7F6C833E}" type="pres">
      <dgm:prSet presAssocID="{7DEAA602-860B-4939-8AFB-9583C04D9E4A}" presName="parentText" presStyleLbl="node1" presStyleIdx="0" presStyleCnt="3">
        <dgm:presLayoutVars>
          <dgm:chMax val="0"/>
          <dgm:bulletEnabled val="1"/>
        </dgm:presLayoutVars>
      </dgm:prSet>
      <dgm:spPr/>
    </dgm:pt>
    <dgm:pt modelId="{120269E3-B512-4371-8942-D68FC535B9DD}" type="pres">
      <dgm:prSet presAssocID="{7DEAA602-860B-4939-8AFB-9583C04D9E4A}" presName="childText" presStyleLbl="revTx" presStyleIdx="0" presStyleCnt="3">
        <dgm:presLayoutVars>
          <dgm:bulletEnabled val="1"/>
        </dgm:presLayoutVars>
      </dgm:prSet>
      <dgm:spPr/>
    </dgm:pt>
    <dgm:pt modelId="{DFA093DA-A415-4FEC-AF97-6963F14BFB43}" type="pres">
      <dgm:prSet presAssocID="{4562669B-08D9-4F26-A480-086C0013C927}" presName="parentText" presStyleLbl="node1" presStyleIdx="1" presStyleCnt="3">
        <dgm:presLayoutVars>
          <dgm:chMax val="0"/>
          <dgm:bulletEnabled val="1"/>
        </dgm:presLayoutVars>
      </dgm:prSet>
      <dgm:spPr/>
    </dgm:pt>
    <dgm:pt modelId="{CA12A77B-3134-474B-A783-BF8DAEFA2226}" type="pres">
      <dgm:prSet presAssocID="{4562669B-08D9-4F26-A480-086C0013C927}" presName="childText" presStyleLbl="revTx" presStyleIdx="1" presStyleCnt="3">
        <dgm:presLayoutVars>
          <dgm:bulletEnabled val="1"/>
        </dgm:presLayoutVars>
      </dgm:prSet>
      <dgm:spPr/>
    </dgm:pt>
    <dgm:pt modelId="{5517B9E4-009F-4A93-ADFF-853EE7B82A2C}" type="pres">
      <dgm:prSet presAssocID="{D3F780FE-E6D1-4774-A759-BD4B30446EFA}" presName="parentText" presStyleLbl="node1" presStyleIdx="2" presStyleCnt="3">
        <dgm:presLayoutVars>
          <dgm:chMax val="0"/>
          <dgm:bulletEnabled val="1"/>
        </dgm:presLayoutVars>
      </dgm:prSet>
      <dgm:spPr/>
    </dgm:pt>
    <dgm:pt modelId="{2A4AB5D6-A21D-4C93-9BD2-FDCE11793449}" type="pres">
      <dgm:prSet presAssocID="{D3F780FE-E6D1-4774-A759-BD4B30446EFA}" presName="childText" presStyleLbl="revTx" presStyleIdx="2" presStyleCnt="3">
        <dgm:presLayoutVars>
          <dgm:bulletEnabled val="1"/>
        </dgm:presLayoutVars>
      </dgm:prSet>
      <dgm:spPr/>
    </dgm:pt>
  </dgm:ptLst>
  <dgm:cxnLst>
    <dgm:cxn modelId="{BA7C2C09-B8F1-4B06-B417-6DD1AE2E0B18}" type="presOf" srcId="{C6454BCA-83A3-4CB5-976B-619485EA4B52}" destId="{CA12A77B-3134-474B-A783-BF8DAEFA2226}" srcOrd="0" destOrd="0" presId="urn:microsoft.com/office/officeart/2005/8/layout/vList2"/>
    <dgm:cxn modelId="{52A8FA13-0799-40B8-B48A-1E52EAC5C9C2}" srcId="{4562669B-08D9-4F26-A480-086C0013C927}" destId="{C6454BCA-83A3-4CB5-976B-619485EA4B52}" srcOrd="0" destOrd="0" parTransId="{5B430840-4BB2-44B3-AA60-CB7286A737EF}" sibTransId="{1EBBD132-9B10-4B8F-A8DA-261BF5A6D163}"/>
    <dgm:cxn modelId="{1F770A1F-E3CD-47A0-8888-44E0E9518C9F}" type="presOf" srcId="{529EE3D0-3F77-4906-86D0-6E31607DAAFC}" destId="{C53485A1-BA6A-4A6F-87DC-05EBB7B24F14}" srcOrd="0" destOrd="0" presId="urn:microsoft.com/office/officeart/2005/8/layout/vList2"/>
    <dgm:cxn modelId="{D2061428-F850-4518-AC3F-CBFAD82EEB64}" srcId="{D3F780FE-E6D1-4774-A759-BD4B30446EFA}" destId="{A037A977-5341-4E4F-B935-09077C239B54}" srcOrd="0" destOrd="0" parTransId="{07358CAB-B2C7-4064-8F8C-6D955CD385EE}" sibTransId="{BB2AF34D-9CD1-4F92-A2D2-269097123592}"/>
    <dgm:cxn modelId="{C439FD30-CED5-4080-BA2D-D56CEF91B17E}" type="presOf" srcId="{1E752DCE-9A1C-4F69-9371-5DE32296B4FB}" destId="{CA12A77B-3134-474B-A783-BF8DAEFA2226}" srcOrd="0" destOrd="1" presId="urn:microsoft.com/office/officeart/2005/8/layout/vList2"/>
    <dgm:cxn modelId="{7021AB36-4278-4C7C-BD47-A0864F69FDB6}" srcId="{7DEAA602-860B-4939-8AFB-9583C04D9E4A}" destId="{F9806DED-2DF9-499A-A1EF-DE1FF6EE7180}" srcOrd="1" destOrd="0" parTransId="{35E8D3ED-0756-447B-8196-83AAF9C5BBA9}" sibTransId="{46282F02-4765-4708-A6E3-EEAA3F0BDF64}"/>
    <dgm:cxn modelId="{2EA13338-34C2-4AAA-A9F4-BDE64D2FC3AD}" type="presOf" srcId="{7DEAA602-860B-4939-8AFB-9583C04D9E4A}" destId="{CF741FE7-2C6B-4D47-8D67-560E7F6C833E}" srcOrd="0" destOrd="0" presId="urn:microsoft.com/office/officeart/2005/8/layout/vList2"/>
    <dgm:cxn modelId="{23C25938-E0F4-43D1-BD8F-CDEAD52A3936}" srcId="{7DEAA602-860B-4939-8AFB-9583C04D9E4A}" destId="{89492CCF-2F15-4044-A6CF-648265FE7B37}" srcOrd="0" destOrd="0" parTransId="{C2641320-D4CD-4C8C-906A-AFF999E47B3A}" sibTransId="{71F8BCE0-085E-43C9-92A4-DDC7D02B8CB3}"/>
    <dgm:cxn modelId="{1D069939-7A80-4151-9C77-471EA0C48B34}" type="presOf" srcId="{4562669B-08D9-4F26-A480-086C0013C927}" destId="{DFA093DA-A415-4FEC-AF97-6963F14BFB43}" srcOrd="0" destOrd="0" presId="urn:microsoft.com/office/officeart/2005/8/layout/vList2"/>
    <dgm:cxn modelId="{CBE9623C-E97D-41AC-9010-E403148A6586}" srcId="{529EE3D0-3F77-4906-86D0-6E31607DAAFC}" destId="{7DEAA602-860B-4939-8AFB-9583C04D9E4A}" srcOrd="0" destOrd="0" parTransId="{2F4DA64A-1393-4565-9CE9-BE5A7563B4B7}" sibTransId="{E1AFC3EF-9042-4A56-87D0-6CB17D3877BA}"/>
    <dgm:cxn modelId="{9CA7893D-59A8-42FD-AD1F-EB3AC36092DB}" type="presOf" srcId="{24D4CFF1-BF12-4448-AA55-667B359A16F2}" destId="{120269E3-B512-4371-8942-D68FC535B9DD}" srcOrd="0" destOrd="6" presId="urn:microsoft.com/office/officeart/2005/8/layout/vList2"/>
    <dgm:cxn modelId="{47AFBE3D-EBB8-4CEE-B3E5-8450540680C3}" type="presOf" srcId="{C43A0C59-2A60-4CDC-B13C-D5BF64ADDD61}" destId="{120269E3-B512-4371-8942-D68FC535B9DD}" srcOrd="0" destOrd="5" presId="urn:microsoft.com/office/officeart/2005/8/layout/vList2"/>
    <dgm:cxn modelId="{49985F67-2596-4385-9BD7-FE422CEDD29D}" type="presOf" srcId="{E5291467-1AA6-4DD6-A147-D3A91B5A4F76}" destId="{120269E3-B512-4371-8942-D68FC535B9DD}" srcOrd="0" destOrd="3" presId="urn:microsoft.com/office/officeart/2005/8/layout/vList2"/>
    <dgm:cxn modelId="{EB66B14F-23B4-433E-8DE4-0A99A1147CCF}" type="presOf" srcId="{F9806DED-2DF9-499A-A1EF-DE1FF6EE7180}" destId="{120269E3-B512-4371-8942-D68FC535B9DD}" srcOrd="0" destOrd="1" presId="urn:microsoft.com/office/officeart/2005/8/layout/vList2"/>
    <dgm:cxn modelId="{E2670453-E8B4-4CD5-87E5-9F5011186084}" type="presOf" srcId="{D3E7B621-087F-4749-A641-52284F2B6855}" destId="{120269E3-B512-4371-8942-D68FC535B9DD}" srcOrd="0" destOrd="2" presId="urn:microsoft.com/office/officeart/2005/8/layout/vList2"/>
    <dgm:cxn modelId="{DE5A7A53-69F8-48BE-A11B-7ACF83844054}" srcId="{7DEAA602-860B-4939-8AFB-9583C04D9E4A}" destId="{D3E7B621-087F-4749-A641-52284F2B6855}" srcOrd="2" destOrd="0" parTransId="{FBE55BCF-F158-41E9-A273-8EBCEF568B17}" sibTransId="{5FFE0A0F-14AF-4193-B5D2-FC1A451F1C7B}"/>
    <dgm:cxn modelId="{AB105F75-F6B7-409E-A85F-C27672521A58}" srcId="{4562669B-08D9-4F26-A480-086C0013C927}" destId="{1E752DCE-9A1C-4F69-9371-5DE32296B4FB}" srcOrd="1" destOrd="0" parTransId="{BF0E75E7-2081-4B81-B8DF-D477DA77DA8A}" sibTransId="{0141A210-74B2-42BC-A54F-A7B001C3239B}"/>
    <dgm:cxn modelId="{90AE507C-1593-437B-8C93-6F7A02053336}" type="presOf" srcId="{D3F780FE-E6D1-4774-A759-BD4B30446EFA}" destId="{5517B9E4-009F-4A93-ADFF-853EE7B82A2C}" srcOrd="0" destOrd="0" presId="urn:microsoft.com/office/officeart/2005/8/layout/vList2"/>
    <dgm:cxn modelId="{690BD482-FC6D-4048-8D39-5301285640BB}" srcId="{529EE3D0-3F77-4906-86D0-6E31607DAAFC}" destId="{D3F780FE-E6D1-4774-A759-BD4B30446EFA}" srcOrd="2" destOrd="0" parTransId="{F999DE15-F0A0-458B-BAC3-CBF924EC9D26}" sibTransId="{0A5ABF8E-38E8-42B5-AC6D-E0BB473C4778}"/>
    <dgm:cxn modelId="{DE188888-6609-4391-A99B-E49FBC962B62}" srcId="{529EE3D0-3F77-4906-86D0-6E31607DAAFC}" destId="{4562669B-08D9-4F26-A480-086C0013C927}" srcOrd="1" destOrd="0" parTransId="{B98F5EA4-0B4B-4731-B98B-AA42DC59F78F}" sibTransId="{51AACCC2-9820-49C5-A1BC-2F22B7BACA78}"/>
    <dgm:cxn modelId="{4979689D-2EC9-4A90-B26C-2A36521547B7}" type="presOf" srcId="{FBF72B44-C8CA-478D-B6C2-2F2766306AF4}" destId="{120269E3-B512-4371-8942-D68FC535B9DD}" srcOrd="0" destOrd="4" presId="urn:microsoft.com/office/officeart/2005/8/layout/vList2"/>
    <dgm:cxn modelId="{08F9A49E-48B7-46AE-B3DD-8360DBA2B72B}" srcId="{4562669B-08D9-4F26-A480-086C0013C927}" destId="{16F384B2-5974-464F-80E6-44A9A65616BB}" srcOrd="2" destOrd="0" parTransId="{6E587128-CA9F-4241-9986-FAB0C7590714}" sibTransId="{C145F4C4-705F-42AC-8136-9BF9EDC2595E}"/>
    <dgm:cxn modelId="{683175D1-7114-4F6B-836D-CE36EB91E08D}" srcId="{7DEAA602-860B-4939-8AFB-9583C04D9E4A}" destId="{24D4CFF1-BF12-4448-AA55-667B359A16F2}" srcOrd="6" destOrd="0" parTransId="{AE44C0F4-49C5-4162-9DF9-E0267DBC4E40}" sibTransId="{553F99AA-5B6B-44B0-9D87-D9A0CD816EF1}"/>
    <dgm:cxn modelId="{9EB45AD3-F357-4ADE-9904-F9433FB4D5BF}" srcId="{7DEAA602-860B-4939-8AFB-9583C04D9E4A}" destId="{C43A0C59-2A60-4CDC-B13C-D5BF64ADDD61}" srcOrd="5" destOrd="0" parTransId="{7AB4976E-EE97-4163-B52B-1F606C69E68F}" sibTransId="{628390C1-70C7-412D-994F-A601210C7ECA}"/>
    <dgm:cxn modelId="{F76FC3E4-865A-4528-872A-115FFE2DDEEE}" srcId="{7DEAA602-860B-4939-8AFB-9583C04D9E4A}" destId="{FBF72B44-C8CA-478D-B6C2-2F2766306AF4}" srcOrd="4" destOrd="0" parTransId="{6D626A84-4F57-40C5-AED9-6781F03EDD73}" sibTransId="{A02778F1-39F7-4817-917D-B1DE64FC7C0B}"/>
    <dgm:cxn modelId="{BA296CF1-604A-4031-85D8-8F9292327901}" srcId="{7DEAA602-860B-4939-8AFB-9583C04D9E4A}" destId="{E5291467-1AA6-4DD6-A147-D3A91B5A4F76}" srcOrd="3" destOrd="0" parTransId="{3EB968D8-A9A5-485A-A181-4357334BAF79}" sibTransId="{9D463B23-E773-4568-9A8A-01203DF97C33}"/>
    <dgm:cxn modelId="{E50FBEF3-4A81-452D-8FB7-858186C2F4DA}" type="presOf" srcId="{A037A977-5341-4E4F-B935-09077C239B54}" destId="{2A4AB5D6-A21D-4C93-9BD2-FDCE11793449}" srcOrd="0" destOrd="0" presId="urn:microsoft.com/office/officeart/2005/8/layout/vList2"/>
    <dgm:cxn modelId="{0770D8F7-B65F-4BB6-B438-ED0729DBFB92}" type="presOf" srcId="{16F384B2-5974-464F-80E6-44A9A65616BB}" destId="{CA12A77B-3134-474B-A783-BF8DAEFA2226}" srcOrd="0" destOrd="2" presId="urn:microsoft.com/office/officeart/2005/8/layout/vList2"/>
    <dgm:cxn modelId="{95B362F9-0499-4FDD-B1A5-C1582A64A968}" type="presOf" srcId="{89492CCF-2F15-4044-A6CF-648265FE7B37}" destId="{120269E3-B512-4371-8942-D68FC535B9DD}" srcOrd="0" destOrd="0" presId="urn:microsoft.com/office/officeart/2005/8/layout/vList2"/>
    <dgm:cxn modelId="{56E074C8-3337-4887-863A-3322BD188FC4}" type="presParOf" srcId="{C53485A1-BA6A-4A6F-87DC-05EBB7B24F14}" destId="{CF741FE7-2C6B-4D47-8D67-560E7F6C833E}" srcOrd="0" destOrd="0" presId="urn:microsoft.com/office/officeart/2005/8/layout/vList2"/>
    <dgm:cxn modelId="{07B0D919-F137-4DCF-BA27-B0F56B37A09B}" type="presParOf" srcId="{C53485A1-BA6A-4A6F-87DC-05EBB7B24F14}" destId="{120269E3-B512-4371-8942-D68FC535B9DD}" srcOrd="1" destOrd="0" presId="urn:microsoft.com/office/officeart/2005/8/layout/vList2"/>
    <dgm:cxn modelId="{7D0F274E-8082-4E99-AC1D-56CBE79D0CBE}" type="presParOf" srcId="{C53485A1-BA6A-4A6F-87DC-05EBB7B24F14}" destId="{DFA093DA-A415-4FEC-AF97-6963F14BFB43}" srcOrd="2" destOrd="0" presId="urn:microsoft.com/office/officeart/2005/8/layout/vList2"/>
    <dgm:cxn modelId="{EF18E436-6B43-461E-A508-A82A80C1FC73}" type="presParOf" srcId="{C53485A1-BA6A-4A6F-87DC-05EBB7B24F14}" destId="{CA12A77B-3134-474B-A783-BF8DAEFA2226}" srcOrd="3" destOrd="0" presId="urn:microsoft.com/office/officeart/2005/8/layout/vList2"/>
    <dgm:cxn modelId="{8F2DC959-43F4-41DD-A043-2981BC37D5EF}" type="presParOf" srcId="{C53485A1-BA6A-4A6F-87DC-05EBB7B24F14}" destId="{5517B9E4-009F-4A93-ADFF-853EE7B82A2C}" srcOrd="4" destOrd="0" presId="urn:microsoft.com/office/officeart/2005/8/layout/vList2"/>
    <dgm:cxn modelId="{E235BF95-8B2F-4611-832C-3B5519734467}" type="presParOf" srcId="{C53485A1-BA6A-4A6F-87DC-05EBB7B24F14}" destId="{2A4AB5D6-A21D-4C93-9BD2-FDCE11793449}"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9E652730-C1D8-47F6-BD39-0C178701FEEB}"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B7B56010-5D19-4B85-8982-DD3338191227}">
      <dgm:prSet/>
      <dgm:spPr/>
      <dgm:t>
        <a:bodyPr/>
        <a:lstStyle/>
        <a:p>
          <a:pPr algn="ctr" rtl="0"/>
          <a:r>
            <a:rPr lang="en-us" b="0" i="0" u="none" baseline="0"/>
            <a:t>Medication compensation </a:t>
          </a:r>
          <a:endParaRPr lang="en-us"/>
        </a:p>
      </dgm:t>
    </dgm:pt>
    <dgm:pt modelId="{AF7DEBE0-781B-4FAE-A49F-32A049C97AAE}" type="parTrans" cxnId="{066AE9C7-44D8-47EE-AC88-92B37429C420}">
      <dgm:prSet/>
      <dgm:spPr/>
      <dgm:t>
        <a:bodyPr/>
        <a:lstStyle/>
        <a:p>
          <a:endParaRPr lang="en-us"/>
        </a:p>
      </dgm:t>
    </dgm:pt>
    <dgm:pt modelId="{FC703706-1E2D-460F-9AF9-D7563CC070BF}" type="sibTrans" cxnId="{066AE9C7-44D8-47EE-AC88-92B37429C420}">
      <dgm:prSet/>
      <dgm:spPr/>
      <dgm:t>
        <a:bodyPr/>
        <a:lstStyle/>
        <a:p>
          <a:endParaRPr lang="en-us"/>
        </a:p>
      </dgm:t>
    </dgm:pt>
    <dgm:pt modelId="{67822CA2-F055-40F5-90B6-D4838662C211}">
      <dgm:prSet/>
      <dgm:spPr/>
      <dgm:t>
        <a:bodyPr/>
        <a:lstStyle/>
        <a:p>
          <a:pPr algn="ctr" rtl="0"/>
          <a:r>
            <a:rPr lang="en-us" b="0" i="0" u="none" baseline="0"/>
            <a:t>Initial excess will not be reimbursed </a:t>
          </a:r>
          <a:endParaRPr lang="en-us"/>
        </a:p>
      </dgm:t>
    </dgm:pt>
    <dgm:pt modelId="{5AAF4826-7BF6-4CE3-B765-9A4F4BE5A958}" type="parTrans" cxnId="{69E2DACA-398D-40C7-B91E-28F4EBF03F92}">
      <dgm:prSet/>
      <dgm:spPr/>
      <dgm:t>
        <a:bodyPr/>
        <a:lstStyle/>
        <a:p>
          <a:endParaRPr lang="en-us"/>
        </a:p>
      </dgm:t>
    </dgm:pt>
    <dgm:pt modelId="{70D07998-25E2-491F-8228-3B42268B8F9B}" type="sibTrans" cxnId="{69E2DACA-398D-40C7-B91E-28F4EBF03F92}">
      <dgm:prSet/>
      <dgm:spPr/>
      <dgm:t>
        <a:bodyPr/>
        <a:lstStyle/>
        <a:p>
          <a:endParaRPr lang="en-us"/>
        </a:p>
      </dgm:t>
    </dgm:pt>
    <dgm:pt modelId="{4D7F26D2-F4C0-44FA-B8D5-06A1A2873EFD}">
      <dgm:prSet/>
      <dgm:spPr/>
      <dgm:t>
        <a:bodyPr/>
        <a:lstStyle/>
        <a:p>
          <a:pPr algn="ctr" rtl="0"/>
          <a:r>
            <a:rPr lang="en-us" b="0" i="0" u="none" baseline="0"/>
            <a:t>Excess €5.00/drug</a:t>
          </a:r>
          <a:endParaRPr lang="en-us"/>
        </a:p>
      </dgm:t>
    </dgm:pt>
    <dgm:pt modelId="{D84A2030-B5E9-426D-9DB9-576AC0E98EED}" type="parTrans" cxnId="{0BA59B40-7A32-4907-BB6A-CDD44238E491}">
      <dgm:prSet/>
      <dgm:spPr/>
      <dgm:t>
        <a:bodyPr/>
        <a:lstStyle/>
        <a:p>
          <a:endParaRPr lang="en-us"/>
        </a:p>
      </dgm:t>
    </dgm:pt>
    <dgm:pt modelId="{6A3DC568-9554-4B82-842B-2D4269244BD2}" type="sibTrans" cxnId="{0BA59B40-7A32-4907-BB6A-CDD44238E491}">
      <dgm:prSet/>
      <dgm:spPr/>
      <dgm:t>
        <a:bodyPr/>
        <a:lstStyle/>
        <a:p>
          <a:endParaRPr lang="en-us"/>
        </a:p>
      </dgm:t>
    </dgm:pt>
    <dgm:pt modelId="{93DE9C72-BB98-4857-9D2C-B392502A0347}">
      <dgm:prSet/>
      <dgm:spPr/>
      <dgm:t>
        <a:bodyPr/>
        <a:lstStyle/>
        <a:p>
          <a:pPr algn="ctr" rtl="0"/>
          <a:r>
            <a:rPr lang="en-us" b="0" i="0" u="none" baseline="0"/>
            <a:t>Medications that are eligible for Kela compensation and have been prescribed by a doctor are covered</a:t>
          </a:r>
          <a:endParaRPr lang="en-us"/>
        </a:p>
      </dgm:t>
    </dgm:pt>
    <dgm:pt modelId="{8C0EB2B1-AB06-49D9-AD08-997E76A85ABF}" type="parTrans" cxnId="{22A4E6EA-564C-423E-B946-A20EA6F04360}">
      <dgm:prSet/>
      <dgm:spPr/>
      <dgm:t>
        <a:bodyPr/>
        <a:lstStyle/>
        <a:p>
          <a:endParaRPr lang="en-us"/>
        </a:p>
      </dgm:t>
    </dgm:pt>
    <dgm:pt modelId="{27F925AC-3F2A-4E3F-A510-3F198C6A044A}" type="sibTrans" cxnId="{22A4E6EA-564C-423E-B946-A20EA6F04360}">
      <dgm:prSet/>
      <dgm:spPr/>
      <dgm:t>
        <a:bodyPr/>
        <a:lstStyle/>
        <a:p>
          <a:endParaRPr lang="en-us"/>
        </a:p>
      </dgm:t>
    </dgm:pt>
    <dgm:pt modelId="{66F5594D-2BAD-4458-BFFE-888053EF7453}">
      <dgm:prSet/>
      <dgm:spPr/>
      <dgm:t>
        <a:bodyPr/>
        <a:lstStyle/>
        <a:p>
          <a:pPr algn="ctr" rtl="0"/>
          <a:r>
            <a:rPr lang="en-us" b="0" i="0" u="none" baseline="0"/>
            <a:t>Reference price system</a:t>
          </a:r>
          <a:endParaRPr lang="en-us"/>
        </a:p>
      </dgm:t>
    </dgm:pt>
    <dgm:pt modelId="{BAFFE915-3863-4AC1-8CEB-1430FE396DD2}" type="parTrans" cxnId="{F8A91525-1C7C-4A55-B573-5259D744F8B2}">
      <dgm:prSet/>
      <dgm:spPr/>
      <dgm:t>
        <a:bodyPr/>
        <a:lstStyle/>
        <a:p>
          <a:endParaRPr lang="en-us"/>
        </a:p>
      </dgm:t>
    </dgm:pt>
    <dgm:pt modelId="{D0DBC47E-56EF-4F00-AE61-EEEC5E17A7C7}" type="sibTrans" cxnId="{F8A91525-1C7C-4A55-B573-5259D744F8B2}">
      <dgm:prSet/>
      <dgm:spPr/>
      <dgm:t>
        <a:bodyPr/>
        <a:lstStyle/>
        <a:p>
          <a:endParaRPr lang="en-us"/>
        </a:p>
      </dgm:t>
    </dgm:pt>
    <dgm:pt modelId="{769A3372-484A-4FFB-AADF-5BA95F9E7FF2}">
      <dgm:prSet/>
      <dgm:spPr/>
      <dgm:t>
        <a:bodyPr/>
        <a:lstStyle/>
        <a:p>
          <a:pPr algn="ctr" rtl="0"/>
          <a:r>
            <a:rPr lang="en-us" b="0" i="0" u="none" baseline="0"/>
            <a:t>Insurees’ rights to special medication compensation are processed by the Fund</a:t>
          </a:r>
          <a:endParaRPr lang="en-us" dirty="0"/>
        </a:p>
      </dgm:t>
    </dgm:pt>
    <dgm:pt modelId="{8A6F57DA-1B60-4EDC-8785-3314BD942C38}" type="parTrans" cxnId="{7E744C21-7DC9-4667-86B0-E5F466AE33B0}">
      <dgm:prSet/>
      <dgm:spPr/>
      <dgm:t>
        <a:bodyPr/>
        <a:lstStyle/>
        <a:p>
          <a:endParaRPr lang="en-us"/>
        </a:p>
      </dgm:t>
    </dgm:pt>
    <dgm:pt modelId="{8A34A7AE-93CC-4A61-8972-E2DD8841DF87}" type="sibTrans" cxnId="{7E744C21-7DC9-4667-86B0-E5F466AE33B0}">
      <dgm:prSet/>
      <dgm:spPr/>
      <dgm:t>
        <a:bodyPr/>
        <a:lstStyle/>
        <a:p>
          <a:endParaRPr lang="en-us"/>
        </a:p>
      </dgm:t>
    </dgm:pt>
    <dgm:pt modelId="{31665386-13D8-4305-8CEA-55DBF9C41259}">
      <dgm:prSet/>
      <dgm:spPr/>
      <dgm:t>
        <a:bodyPr/>
        <a:lstStyle/>
        <a:p>
          <a:pPr algn="ctr" rtl="0"/>
          <a:r>
            <a:rPr lang="en-us" b="0" i="0" u="none" baseline="0"/>
            <a:t>Billed for directly by partner pharmacies</a:t>
          </a:r>
          <a:endParaRPr lang="en-us"/>
        </a:p>
      </dgm:t>
    </dgm:pt>
    <dgm:pt modelId="{650049C4-FEFD-490A-ADEE-F73F8AFCF2C4}" type="parTrans" cxnId="{AE94CDB5-4F01-4C7B-863F-F4B08D613713}">
      <dgm:prSet/>
      <dgm:spPr/>
      <dgm:t>
        <a:bodyPr/>
        <a:lstStyle/>
        <a:p>
          <a:endParaRPr lang="en-us"/>
        </a:p>
      </dgm:t>
    </dgm:pt>
    <dgm:pt modelId="{50EF853F-73ED-4366-800F-4FFEDB46AF81}" type="sibTrans" cxnId="{AE94CDB5-4F01-4C7B-863F-F4B08D613713}">
      <dgm:prSet/>
      <dgm:spPr/>
      <dgm:t>
        <a:bodyPr/>
        <a:lstStyle/>
        <a:p>
          <a:endParaRPr lang="en-us"/>
        </a:p>
      </dgm:t>
    </dgm:pt>
    <dgm:pt modelId="{275D9819-9ECC-4A0E-8BEA-EDC3F071F6C4}">
      <dgm:prSet/>
      <dgm:spPr/>
      <dgm:t>
        <a:bodyPr/>
        <a:lstStyle/>
        <a:p>
          <a:pPr algn="ctr" rtl="0"/>
          <a:r>
            <a:rPr lang="en-us" b="0" i="0" u="none" baseline="0"/>
            <a:t>Podiatry</a:t>
          </a:r>
          <a:endParaRPr lang="en-us"/>
        </a:p>
      </dgm:t>
    </dgm:pt>
    <dgm:pt modelId="{4967C993-48B9-4FE2-AF17-A0CEFDE26F29}" type="parTrans" cxnId="{2BA315D9-326F-45A9-8B65-9F4FC15B6F74}">
      <dgm:prSet/>
      <dgm:spPr/>
      <dgm:t>
        <a:bodyPr/>
        <a:lstStyle/>
        <a:p>
          <a:endParaRPr lang="en-us"/>
        </a:p>
      </dgm:t>
    </dgm:pt>
    <dgm:pt modelId="{BE8D90F1-70C5-40D9-93CD-91BD69C1FF75}" type="sibTrans" cxnId="{2BA315D9-326F-45A9-8B65-9F4FC15B6F74}">
      <dgm:prSet/>
      <dgm:spPr/>
      <dgm:t>
        <a:bodyPr/>
        <a:lstStyle/>
        <a:p>
          <a:endParaRPr lang="en-us"/>
        </a:p>
      </dgm:t>
    </dgm:pt>
    <dgm:pt modelId="{32BF0278-6E53-49C7-850A-82657F6C8536}">
      <dgm:prSet/>
      <dgm:spPr/>
      <dgm:t>
        <a:bodyPr/>
        <a:lstStyle/>
        <a:p>
          <a:pPr algn="ctr" rtl="0"/>
          <a:r>
            <a:rPr lang="en-us" b="0" i="0" u="none" baseline="0"/>
            <a:t>Compensation 75%</a:t>
          </a:r>
          <a:endParaRPr lang="en-us"/>
        </a:p>
      </dgm:t>
    </dgm:pt>
    <dgm:pt modelId="{88D96147-4304-4A7D-A115-A06C150404A6}" type="parTrans" cxnId="{41BE4508-546A-4660-8D5A-5F22D53232D4}">
      <dgm:prSet/>
      <dgm:spPr/>
      <dgm:t>
        <a:bodyPr/>
        <a:lstStyle/>
        <a:p>
          <a:endParaRPr lang="en-us"/>
        </a:p>
      </dgm:t>
    </dgm:pt>
    <dgm:pt modelId="{61AE87A6-7A32-4681-AA04-726EBA9AD4A6}" type="sibTrans" cxnId="{41BE4508-546A-4660-8D5A-5F22D53232D4}">
      <dgm:prSet/>
      <dgm:spPr/>
      <dgm:t>
        <a:bodyPr/>
        <a:lstStyle/>
        <a:p>
          <a:endParaRPr lang="en-us"/>
        </a:p>
      </dgm:t>
    </dgm:pt>
    <dgm:pt modelId="{703A36D1-2D19-41BA-9464-BB35792AE28F}">
      <dgm:prSet/>
      <dgm:spPr/>
      <dgm:t>
        <a:bodyPr/>
        <a:lstStyle/>
        <a:p>
          <a:pPr algn="ctr" rtl="0"/>
          <a:r>
            <a:rPr lang="en-us" b="0" i="0" u="none" baseline="0"/>
            <a:t>Need for treatment must be ascertained at a practice; an occupational health doctor’s referral is required</a:t>
          </a:r>
          <a:endParaRPr lang="en-us" dirty="0"/>
        </a:p>
      </dgm:t>
    </dgm:pt>
    <dgm:pt modelId="{D1353B0C-B1F7-401B-A070-77ED9DC9E176}" type="parTrans" cxnId="{58E9B31B-AA3A-4D26-9A9B-D83A230465A1}">
      <dgm:prSet/>
      <dgm:spPr/>
      <dgm:t>
        <a:bodyPr/>
        <a:lstStyle/>
        <a:p>
          <a:endParaRPr lang="en-us"/>
        </a:p>
      </dgm:t>
    </dgm:pt>
    <dgm:pt modelId="{D45E30A6-7CEA-47A7-AB55-16B140B4DD2B}" type="sibTrans" cxnId="{58E9B31B-AA3A-4D26-9A9B-D83A230465A1}">
      <dgm:prSet/>
      <dgm:spPr/>
      <dgm:t>
        <a:bodyPr/>
        <a:lstStyle/>
        <a:p>
          <a:endParaRPr lang="en-us"/>
        </a:p>
      </dgm:t>
    </dgm:pt>
    <dgm:pt modelId="{13166201-11CF-425F-B9C6-C0904B84BDEC}">
      <dgm:prSet/>
      <dgm:spPr/>
      <dgm:t>
        <a:bodyPr/>
        <a:lstStyle/>
        <a:p>
          <a:pPr algn="ctr" rtl="0"/>
          <a:r>
            <a:rPr lang="en-us" b="0" i="0" u="none" baseline="0"/>
            <a:t>Three (3) treatment sessions in a series are eligible for compensation with a single referral</a:t>
          </a:r>
          <a:endParaRPr lang="en-us"/>
        </a:p>
      </dgm:t>
    </dgm:pt>
    <dgm:pt modelId="{68FA879E-6DF7-4EDF-933F-4ACAD02BE672}" type="parTrans" cxnId="{7648C8C8-70C1-4E0F-827B-9084B6A3F870}">
      <dgm:prSet/>
      <dgm:spPr/>
      <dgm:t>
        <a:bodyPr/>
        <a:lstStyle/>
        <a:p>
          <a:endParaRPr lang="en-us"/>
        </a:p>
      </dgm:t>
    </dgm:pt>
    <dgm:pt modelId="{E7CB03A5-60B0-4B4B-8982-6DEBBD52D94A}" type="sibTrans" cxnId="{7648C8C8-70C1-4E0F-827B-9084B6A3F870}">
      <dgm:prSet/>
      <dgm:spPr/>
      <dgm:t>
        <a:bodyPr/>
        <a:lstStyle/>
        <a:p>
          <a:endParaRPr lang="en-us"/>
        </a:p>
      </dgm:t>
    </dgm:pt>
    <dgm:pt modelId="{8015755D-CB7B-46A8-9EFB-525731A018B4}">
      <dgm:prSet/>
      <dgm:spPr/>
      <dgm:t>
        <a:bodyPr/>
        <a:lstStyle/>
        <a:p>
          <a:pPr algn="ctr" rtl="0"/>
          <a:r>
            <a:rPr lang="en-us" b="0" i="0" u="none" baseline="0"/>
            <a:t>The treatment must be provided by a trained podiatrist</a:t>
          </a:r>
          <a:endParaRPr lang="en-us"/>
        </a:p>
      </dgm:t>
    </dgm:pt>
    <dgm:pt modelId="{EB321632-C005-4F69-BAD3-EF27621B79F8}" type="parTrans" cxnId="{6C4FFBF1-0039-4D1D-B374-24F021F8A94C}">
      <dgm:prSet/>
      <dgm:spPr/>
      <dgm:t>
        <a:bodyPr/>
        <a:lstStyle/>
        <a:p>
          <a:endParaRPr lang="en-us"/>
        </a:p>
      </dgm:t>
    </dgm:pt>
    <dgm:pt modelId="{ED9C077F-2674-4FB8-995C-1A16C1FE69C7}" type="sibTrans" cxnId="{6C4FFBF1-0039-4D1D-B374-24F021F8A94C}">
      <dgm:prSet/>
      <dgm:spPr/>
      <dgm:t>
        <a:bodyPr/>
        <a:lstStyle/>
        <a:p>
          <a:endParaRPr lang="en-us"/>
        </a:p>
      </dgm:t>
    </dgm:pt>
    <dgm:pt modelId="{049BEEE0-E24A-4F97-936F-3998FC8994B9}" type="pres">
      <dgm:prSet presAssocID="{9E652730-C1D8-47F6-BD39-0C178701FEEB}" presName="linear" presStyleCnt="0">
        <dgm:presLayoutVars>
          <dgm:animLvl val="lvl"/>
          <dgm:resizeHandles val="exact"/>
        </dgm:presLayoutVars>
      </dgm:prSet>
      <dgm:spPr/>
    </dgm:pt>
    <dgm:pt modelId="{BB233514-2457-4463-9D59-2179E060A044}" type="pres">
      <dgm:prSet presAssocID="{B7B56010-5D19-4B85-8982-DD3338191227}" presName="parentText" presStyleLbl="node1" presStyleIdx="0" presStyleCnt="2">
        <dgm:presLayoutVars>
          <dgm:chMax val="0"/>
          <dgm:bulletEnabled val="1"/>
        </dgm:presLayoutVars>
      </dgm:prSet>
      <dgm:spPr/>
    </dgm:pt>
    <dgm:pt modelId="{AE72336A-59C1-4DFC-8704-E6FE9C8CC994}" type="pres">
      <dgm:prSet presAssocID="{B7B56010-5D19-4B85-8982-DD3338191227}" presName="childText" presStyleLbl="revTx" presStyleIdx="0" presStyleCnt="2">
        <dgm:presLayoutVars>
          <dgm:bulletEnabled val="1"/>
        </dgm:presLayoutVars>
      </dgm:prSet>
      <dgm:spPr/>
    </dgm:pt>
    <dgm:pt modelId="{BB6FE0DE-8722-4D2C-AF98-1257E4DA5C22}" type="pres">
      <dgm:prSet presAssocID="{275D9819-9ECC-4A0E-8BEA-EDC3F071F6C4}" presName="parentText" presStyleLbl="node1" presStyleIdx="1" presStyleCnt="2">
        <dgm:presLayoutVars>
          <dgm:chMax val="0"/>
          <dgm:bulletEnabled val="1"/>
        </dgm:presLayoutVars>
      </dgm:prSet>
      <dgm:spPr/>
    </dgm:pt>
    <dgm:pt modelId="{D72E271D-5710-43D5-8FB9-041D0B69856C}" type="pres">
      <dgm:prSet presAssocID="{275D9819-9ECC-4A0E-8BEA-EDC3F071F6C4}" presName="childText" presStyleLbl="revTx" presStyleIdx="1" presStyleCnt="2">
        <dgm:presLayoutVars>
          <dgm:bulletEnabled val="1"/>
        </dgm:presLayoutVars>
      </dgm:prSet>
      <dgm:spPr/>
    </dgm:pt>
  </dgm:ptLst>
  <dgm:cxnLst>
    <dgm:cxn modelId="{41BE4508-546A-4660-8D5A-5F22D53232D4}" srcId="{275D9819-9ECC-4A0E-8BEA-EDC3F071F6C4}" destId="{32BF0278-6E53-49C7-850A-82657F6C8536}" srcOrd="0" destOrd="0" parTransId="{88D96147-4304-4A7D-A115-A06C150404A6}" sibTransId="{61AE87A6-7A32-4681-AA04-726EBA9AD4A6}"/>
    <dgm:cxn modelId="{17554709-87F8-4FA2-94EF-6C58EF6A424B}" type="presOf" srcId="{93DE9C72-BB98-4857-9D2C-B392502A0347}" destId="{AE72336A-59C1-4DFC-8704-E6FE9C8CC994}" srcOrd="0" destOrd="2" presId="urn:microsoft.com/office/officeart/2005/8/layout/vList2"/>
    <dgm:cxn modelId="{B346B610-67D0-4FD0-ABD2-E533AAC080E4}" type="presOf" srcId="{275D9819-9ECC-4A0E-8BEA-EDC3F071F6C4}" destId="{BB6FE0DE-8722-4D2C-AF98-1257E4DA5C22}" srcOrd="0" destOrd="0" presId="urn:microsoft.com/office/officeart/2005/8/layout/vList2"/>
    <dgm:cxn modelId="{58E9B31B-AA3A-4D26-9A9B-D83A230465A1}" srcId="{275D9819-9ECC-4A0E-8BEA-EDC3F071F6C4}" destId="{703A36D1-2D19-41BA-9464-BB35792AE28F}" srcOrd="1" destOrd="0" parTransId="{D1353B0C-B1F7-401B-A070-77ED9DC9E176}" sibTransId="{D45E30A6-7CEA-47A7-AB55-16B140B4DD2B}"/>
    <dgm:cxn modelId="{EC9D7F1E-312D-4B6C-9C36-8B797B917ACF}" type="presOf" srcId="{66F5594D-2BAD-4458-BFFE-888053EF7453}" destId="{AE72336A-59C1-4DFC-8704-E6FE9C8CC994}" srcOrd="0" destOrd="3" presId="urn:microsoft.com/office/officeart/2005/8/layout/vList2"/>
    <dgm:cxn modelId="{7E744C21-7DC9-4667-86B0-E5F466AE33B0}" srcId="{B7B56010-5D19-4B85-8982-DD3338191227}" destId="{769A3372-484A-4FFB-AADF-5BA95F9E7FF2}" srcOrd="4" destOrd="0" parTransId="{8A6F57DA-1B60-4EDC-8785-3314BD942C38}" sibTransId="{8A34A7AE-93CC-4A61-8972-E2DD8841DF87}"/>
    <dgm:cxn modelId="{F8A91525-1C7C-4A55-B573-5259D744F8B2}" srcId="{B7B56010-5D19-4B85-8982-DD3338191227}" destId="{66F5594D-2BAD-4458-BFFE-888053EF7453}" srcOrd="3" destOrd="0" parTransId="{BAFFE915-3863-4AC1-8CEB-1430FE396DD2}" sibTransId="{D0DBC47E-56EF-4F00-AE61-EEEC5E17A7C7}"/>
    <dgm:cxn modelId="{DB212D29-2CA5-41DC-8B9A-41D49810A499}" type="presOf" srcId="{703A36D1-2D19-41BA-9464-BB35792AE28F}" destId="{D72E271D-5710-43D5-8FB9-041D0B69856C}" srcOrd="0" destOrd="1" presId="urn:microsoft.com/office/officeart/2005/8/layout/vList2"/>
    <dgm:cxn modelId="{46541A39-27DD-4347-896E-6FFD5391FC62}" type="presOf" srcId="{4D7F26D2-F4C0-44FA-B8D5-06A1A2873EFD}" destId="{AE72336A-59C1-4DFC-8704-E6FE9C8CC994}" srcOrd="0" destOrd="1" presId="urn:microsoft.com/office/officeart/2005/8/layout/vList2"/>
    <dgm:cxn modelId="{0BA59B40-7A32-4907-BB6A-CDD44238E491}" srcId="{B7B56010-5D19-4B85-8982-DD3338191227}" destId="{4D7F26D2-F4C0-44FA-B8D5-06A1A2873EFD}" srcOrd="1" destOrd="0" parTransId="{D84A2030-B5E9-426D-9DB9-576AC0E98EED}" sibTransId="{6A3DC568-9554-4B82-842B-2D4269244BD2}"/>
    <dgm:cxn modelId="{265DF56D-8A7E-496D-879B-45F330D87413}" type="presOf" srcId="{13166201-11CF-425F-B9C6-C0904B84BDEC}" destId="{D72E271D-5710-43D5-8FB9-041D0B69856C}" srcOrd="0" destOrd="2" presId="urn:microsoft.com/office/officeart/2005/8/layout/vList2"/>
    <dgm:cxn modelId="{B9EF456E-0766-4990-A4E7-B68B29B9CA5C}" type="presOf" srcId="{9E652730-C1D8-47F6-BD39-0C178701FEEB}" destId="{049BEEE0-E24A-4F97-936F-3998FC8994B9}" srcOrd="0" destOrd="0" presId="urn:microsoft.com/office/officeart/2005/8/layout/vList2"/>
    <dgm:cxn modelId="{09474074-497E-4016-A9CF-A8AF7667283D}" type="presOf" srcId="{769A3372-484A-4FFB-AADF-5BA95F9E7FF2}" destId="{AE72336A-59C1-4DFC-8704-E6FE9C8CC994}" srcOrd="0" destOrd="4" presId="urn:microsoft.com/office/officeart/2005/8/layout/vList2"/>
    <dgm:cxn modelId="{009AD079-5F85-49F4-8919-CA1C65C7AECC}" type="presOf" srcId="{8015755D-CB7B-46A8-9EFB-525731A018B4}" destId="{D72E271D-5710-43D5-8FB9-041D0B69856C}" srcOrd="0" destOrd="3" presId="urn:microsoft.com/office/officeart/2005/8/layout/vList2"/>
    <dgm:cxn modelId="{262F02A3-3103-4953-9148-85465C486AF4}" type="presOf" srcId="{31665386-13D8-4305-8CEA-55DBF9C41259}" destId="{AE72336A-59C1-4DFC-8704-E6FE9C8CC994}" srcOrd="0" destOrd="5" presId="urn:microsoft.com/office/officeart/2005/8/layout/vList2"/>
    <dgm:cxn modelId="{AE94CDB5-4F01-4C7B-863F-F4B08D613713}" srcId="{B7B56010-5D19-4B85-8982-DD3338191227}" destId="{31665386-13D8-4305-8CEA-55DBF9C41259}" srcOrd="5" destOrd="0" parTransId="{650049C4-FEFD-490A-ADEE-F73F8AFCF2C4}" sibTransId="{50EF853F-73ED-4366-800F-4FFEDB46AF81}"/>
    <dgm:cxn modelId="{473FFCB6-A3EA-4EB6-8DEC-B2B5AEA5E361}" type="presOf" srcId="{32BF0278-6E53-49C7-850A-82657F6C8536}" destId="{D72E271D-5710-43D5-8FB9-041D0B69856C}" srcOrd="0" destOrd="0" presId="urn:microsoft.com/office/officeart/2005/8/layout/vList2"/>
    <dgm:cxn modelId="{588369C0-7DFA-4F50-9D7A-C256C9FEBBF1}" type="presOf" srcId="{67822CA2-F055-40F5-90B6-D4838662C211}" destId="{AE72336A-59C1-4DFC-8704-E6FE9C8CC994}" srcOrd="0" destOrd="0" presId="urn:microsoft.com/office/officeart/2005/8/layout/vList2"/>
    <dgm:cxn modelId="{066AE9C7-44D8-47EE-AC88-92B37429C420}" srcId="{9E652730-C1D8-47F6-BD39-0C178701FEEB}" destId="{B7B56010-5D19-4B85-8982-DD3338191227}" srcOrd="0" destOrd="0" parTransId="{AF7DEBE0-781B-4FAE-A49F-32A049C97AAE}" sibTransId="{FC703706-1E2D-460F-9AF9-D7563CC070BF}"/>
    <dgm:cxn modelId="{7648C8C8-70C1-4E0F-827B-9084B6A3F870}" srcId="{275D9819-9ECC-4A0E-8BEA-EDC3F071F6C4}" destId="{13166201-11CF-425F-B9C6-C0904B84BDEC}" srcOrd="2" destOrd="0" parTransId="{68FA879E-6DF7-4EDF-933F-4ACAD02BE672}" sibTransId="{E7CB03A5-60B0-4B4B-8982-6DEBBD52D94A}"/>
    <dgm:cxn modelId="{69E2DACA-398D-40C7-B91E-28F4EBF03F92}" srcId="{B7B56010-5D19-4B85-8982-DD3338191227}" destId="{67822CA2-F055-40F5-90B6-D4838662C211}" srcOrd="0" destOrd="0" parTransId="{5AAF4826-7BF6-4CE3-B765-9A4F4BE5A958}" sibTransId="{70D07998-25E2-491F-8228-3B42268B8F9B}"/>
    <dgm:cxn modelId="{2BA315D9-326F-45A9-8B65-9F4FC15B6F74}" srcId="{9E652730-C1D8-47F6-BD39-0C178701FEEB}" destId="{275D9819-9ECC-4A0E-8BEA-EDC3F071F6C4}" srcOrd="1" destOrd="0" parTransId="{4967C993-48B9-4FE2-AF17-A0CEFDE26F29}" sibTransId="{BE8D90F1-70C5-40D9-93CD-91BD69C1FF75}"/>
    <dgm:cxn modelId="{0A980ADD-CA7A-45A8-BA29-83A422CAD00B}" type="presOf" srcId="{B7B56010-5D19-4B85-8982-DD3338191227}" destId="{BB233514-2457-4463-9D59-2179E060A044}" srcOrd="0" destOrd="0" presId="urn:microsoft.com/office/officeart/2005/8/layout/vList2"/>
    <dgm:cxn modelId="{22A4E6EA-564C-423E-B946-A20EA6F04360}" srcId="{B7B56010-5D19-4B85-8982-DD3338191227}" destId="{93DE9C72-BB98-4857-9D2C-B392502A0347}" srcOrd="2" destOrd="0" parTransId="{8C0EB2B1-AB06-49D9-AD08-997E76A85ABF}" sibTransId="{27F925AC-3F2A-4E3F-A510-3F198C6A044A}"/>
    <dgm:cxn modelId="{6C4FFBF1-0039-4D1D-B374-24F021F8A94C}" srcId="{275D9819-9ECC-4A0E-8BEA-EDC3F071F6C4}" destId="{8015755D-CB7B-46A8-9EFB-525731A018B4}" srcOrd="3" destOrd="0" parTransId="{EB321632-C005-4F69-BAD3-EF27621B79F8}" sibTransId="{ED9C077F-2674-4FB8-995C-1A16C1FE69C7}"/>
    <dgm:cxn modelId="{0560CC25-81FC-4E11-B4C0-EB2596A3431E}" type="presParOf" srcId="{049BEEE0-E24A-4F97-936F-3998FC8994B9}" destId="{BB233514-2457-4463-9D59-2179E060A044}" srcOrd="0" destOrd="0" presId="urn:microsoft.com/office/officeart/2005/8/layout/vList2"/>
    <dgm:cxn modelId="{E8B64123-6844-401A-8B25-D4A6FFAB4861}" type="presParOf" srcId="{049BEEE0-E24A-4F97-936F-3998FC8994B9}" destId="{AE72336A-59C1-4DFC-8704-E6FE9C8CC994}" srcOrd="1" destOrd="0" presId="urn:microsoft.com/office/officeart/2005/8/layout/vList2"/>
    <dgm:cxn modelId="{06A5F24B-27EC-450D-8AE3-054C652155AB}" type="presParOf" srcId="{049BEEE0-E24A-4F97-936F-3998FC8994B9}" destId="{BB6FE0DE-8722-4D2C-AF98-1257E4DA5C22}" srcOrd="2" destOrd="0" presId="urn:microsoft.com/office/officeart/2005/8/layout/vList2"/>
    <dgm:cxn modelId="{1968281D-1607-44BA-91AF-393F6CB1849B}" type="presParOf" srcId="{049BEEE0-E24A-4F97-936F-3998FC8994B9}" destId="{D72E271D-5710-43D5-8FB9-041D0B69856C}"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A97C81-7C99-4B28-BF59-C64689B9015D}">
      <dsp:nvSpPr>
        <dsp:cNvPr id="0" name=""/>
        <dsp:cNvSpPr/>
      </dsp:nvSpPr>
      <dsp:spPr>
        <a:xfrm>
          <a:off x="0" y="17224"/>
          <a:ext cx="5098256" cy="1265637"/>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rtl="0">
            <a:lnSpc>
              <a:spcPct val="90000"/>
            </a:lnSpc>
            <a:spcBef>
              <a:spcPct val="0"/>
            </a:spcBef>
            <a:spcAft>
              <a:spcPct val="35000"/>
            </a:spcAft>
            <a:buNone/>
          </a:pPr>
          <a:r>
            <a:rPr lang="en-us" sz="1500" b="0" i="0" u="sng" kern="1200" baseline="0"/>
            <a:t>A workplace fund</a:t>
          </a:r>
          <a:r>
            <a:rPr lang="en-us" sz="1500" b="0" i="0" u="none" kern="1200" baseline="0"/>
            <a:t> is an insurance fund compliant with the Public Insurance Funds Act that has received permission from Kela to provide its members with benefits in accordance with the Health Insurance Act. </a:t>
          </a:r>
          <a:endParaRPr lang="en-us" sz="1500" kern="1200" dirty="0"/>
        </a:p>
      </dsp:txBody>
      <dsp:txXfrm>
        <a:off x="61783" y="79007"/>
        <a:ext cx="4974690" cy="1142071"/>
      </dsp:txXfrm>
    </dsp:sp>
    <dsp:sp modelId="{8F968249-D5D5-4419-AD46-634881A4CF65}">
      <dsp:nvSpPr>
        <dsp:cNvPr id="0" name=""/>
        <dsp:cNvSpPr/>
      </dsp:nvSpPr>
      <dsp:spPr>
        <a:xfrm>
          <a:off x="0" y="1435502"/>
          <a:ext cx="5098256" cy="1797321"/>
        </a:xfrm>
        <a:prstGeom prst="roundRect">
          <a:avLst/>
        </a:prstGeom>
        <a:solidFill>
          <a:schemeClr val="accent2">
            <a:hueOff val="11784"/>
            <a:satOff val="-11496"/>
            <a:lumOff val="-589"/>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rtl="0">
            <a:lnSpc>
              <a:spcPct val="90000"/>
            </a:lnSpc>
            <a:spcBef>
              <a:spcPct val="0"/>
            </a:spcBef>
            <a:spcAft>
              <a:spcPct val="35000"/>
            </a:spcAft>
            <a:buNone/>
          </a:pPr>
          <a:r>
            <a:rPr lang="en-us" sz="1500" b="0" i="0" u="none" kern="1200" baseline="0"/>
            <a:t>Some Finnish sickness funds are </a:t>
          </a:r>
          <a:r>
            <a:rPr lang="en-us" sz="1500" b="0" i="0" u="sng" kern="1200" baseline="0"/>
            <a:t>supplementary funds</a:t>
          </a:r>
          <a:r>
            <a:rPr lang="en-us" sz="1500" b="0" i="0" u="none" kern="1200" baseline="0"/>
            <a:t> that do not grant Kela benefits.</a:t>
          </a:r>
        </a:p>
        <a:p>
          <a:pPr marL="0" lvl="0" indent="0" algn="ctr" defTabSz="666750" rtl="0">
            <a:lnSpc>
              <a:spcPct val="90000"/>
            </a:lnSpc>
            <a:spcBef>
              <a:spcPct val="0"/>
            </a:spcBef>
            <a:spcAft>
              <a:spcPct val="35000"/>
            </a:spcAft>
            <a:buNone/>
          </a:pPr>
          <a:r>
            <a:rPr lang="en-us" sz="1500" b="0" i="0" u="none" kern="1200" baseline="0"/>
            <a:t>In addition to its own operations, Lokomo’s Sickness Fund manages two supplementary funds: </a:t>
          </a:r>
        </a:p>
        <a:p>
          <a:pPr marL="0" lvl="0" indent="0" algn="ctr" defTabSz="666750" rtl="0">
            <a:lnSpc>
              <a:spcPct val="90000"/>
            </a:lnSpc>
            <a:spcBef>
              <a:spcPct val="0"/>
            </a:spcBef>
            <a:spcAft>
              <a:spcPct val="35000"/>
            </a:spcAft>
            <a:buNone/>
          </a:pPr>
          <a:r>
            <a:rPr lang="en-us" sz="1500" b="0" i="0" u="none" kern="1200" baseline="0"/>
            <a:t>	- UTC’s Sickness Fund</a:t>
          </a:r>
        </a:p>
        <a:p>
          <a:pPr marL="0" lvl="0" indent="0" algn="ctr" defTabSz="666750" rtl="0">
            <a:lnSpc>
              <a:spcPct val="90000"/>
            </a:lnSpc>
            <a:spcBef>
              <a:spcPct val="0"/>
            </a:spcBef>
            <a:spcAft>
              <a:spcPct val="35000"/>
            </a:spcAft>
            <a:buNone/>
          </a:pPr>
          <a:r>
            <a:rPr lang="en-us" sz="1500" b="0" i="0" u="none" kern="1200" baseline="0"/>
            <a:t>	- Tamfelt’s Sickness Fund</a:t>
          </a:r>
        </a:p>
      </dsp:txBody>
      <dsp:txXfrm>
        <a:off x="87738" y="1523240"/>
        <a:ext cx="4922780" cy="1621845"/>
      </dsp:txXfrm>
    </dsp:sp>
    <dsp:sp modelId="{C014DD64-A0A9-4C6F-85DD-5DA33EBEB5AA}">
      <dsp:nvSpPr>
        <dsp:cNvPr id="0" name=""/>
        <dsp:cNvSpPr/>
      </dsp:nvSpPr>
      <dsp:spPr>
        <a:xfrm>
          <a:off x="0" y="3385463"/>
          <a:ext cx="5098256" cy="1345097"/>
        </a:xfrm>
        <a:prstGeom prst="roundRect">
          <a:avLst/>
        </a:prstGeom>
        <a:solidFill>
          <a:schemeClr val="accent2">
            <a:hueOff val="23569"/>
            <a:satOff val="-22991"/>
            <a:lumOff val="-117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rtl="0">
            <a:lnSpc>
              <a:spcPct val="90000"/>
            </a:lnSpc>
            <a:spcBef>
              <a:spcPct val="0"/>
            </a:spcBef>
            <a:spcAft>
              <a:spcPct val="35000"/>
            </a:spcAft>
            <a:buNone/>
          </a:pPr>
          <a:r>
            <a:rPr lang="en-us" sz="1500" b="0" i="0" u="none" kern="1200" baseline="0" dirty="0"/>
            <a:t>Finland currently has a total of 52 workplace funds and 70 supplementary funds</a:t>
          </a:r>
          <a:endParaRPr lang="en-us" sz="1500" kern="1200" dirty="0"/>
        </a:p>
      </dsp:txBody>
      <dsp:txXfrm>
        <a:off x="65662" y="3451125"/>
        <a:ext cx="4966932" cy="1213773"/>
      </dsp:txXfrm>
    </dsp:sp>
    <dsp:sp modelId="{DF140D8F-45C8-4E59-B1A5-EB1ACA55330E}">
      <dsp:nvSpPr>
        <dsp:cNvPr id="0" name=""/>
        <dsp:cNvSpPr/>
      </dsp:nvSpPr>
      <dsp:spPr>
        <a:xfrm>
          <a:off x="0" y="4883200"/>
          <a:ext cx="5098256" cy="1220255"/>
        </a:xfrm>
        <a:prstGeom prst="roundRect">
          <a:avLst/>
        </a:prstGeom>
        <a:solidFill>
          <a:schemeClr val="accent2">
            <a:hueOff val="35353"/>
            <a:satOff val="-34487"/>
            <a:lumOff val="-1766"/>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rtl="0">
            <a:lnSpc>
              <a:spcPct val="90000"/>
            </a:lnSpc>
            <a:spcBef>
              <a:spcPct val="0"/>
            </a:spcBef>
            <a:spcAft>
              <a:spcPct val="35000"/>
            </a:spcAft>
            <a:buNone/>
          </a:pPr>
          <a:r>
            <a:rPr lang="en-us" sz="1500" b="0" i="0" u="none" kern="1200" baseline="0"/>
            <a:t>Workplace funds are guided by the same guidelines as Kela and use the same systems</a:t>
          </a:r>
          <a:endParaRPr lang="en-us" sz="1500" kern="1200"/>
        </a:p>
      </dsp:txBody>
      <dsp:txXfrm>
        <a:off x="59568" y="4942768"/>
        <a:ext cx="4979120" cy="110111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5C29D9-89AB-41F1-ADA0-1341A74DCEF7}">
      <dsp:nvSpPr>
        <dsp:cNvPr id="0" name=""/>
        <dsp:cNvSpPr/>
      </dsp:nvSpPr>
      <dsp:spPr>
        <a:xfrm>
          <a:off x="0" y="450009"/>
          <a:ext cx="5098256" cy="731542"/>
        </a:xfrm>
        <a:prstGeom prst="round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defRPr b="1"/>
          </a:pPr>
          <a:r>
            <a:rPr lang="en-us" sz="1600" b="0" i="0" u="none" kern="1200" baseline="0"/>
            <a:t>Legally independent entities</a:t>
          </a:r>
          <a:endParaRPr lang="en-us" sz="1600" kern="1200"/>
        </a:p>
      </dsp:txBody>
      <dsp:txXfrm>
        <a:off x="35711" y="485720"/>
        <a:ext cx="5026834" cy="660120"/>
      </dsp:txXfrm>
    </dsp:sp>
    <dsp:sp modelId="{7CCBE2DC-6701-43AB-B446-16C50ECDD273}">
      <dsp:nvSpPr>
        <dsp:cNvPr id="0" name=""/>
        <dsp:cNvSpPr/>
      </dsp:nvSpPr>
      <dsp:spPr>
        <a:xfrm>
          <a:off x="0" y="1227631"/>
          <a:ext cx="5098256" cy="731542"/>
        </a:xfrm>
        <a:prstGeom prst="roundRect">
          <a:avLst/>
        </a:prstGeom>
        <a:solidFill>
          <a:schemeClr val="accent5">
            <a:hueOff val="-227665"/>
            <a:satOff val="-19810"/>
            <a:lumOff val="-196"/>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defRPr b="1"/>
          </a:pPr>
          <a:r>
            <a:rPr lang="en-us" sz="1600" b="0" i="0" u="none" kern="1200" baseline="0"/>
            <a:t>Independently managed</a:t>
          </a:r>
          <a:endParaRPr lang="en-us" sz="1600" kern="1200"/>
        </a:p>
      </dsp:txBody>
      <dsp:txXfrm>
        <a:off x="35711" y="1263342"/>
        <a:ext cx="5026834" cy="660120"/>
      </dsp:txXfrm>
    </dsp:sp>
    <dsp:sp modelId="{6ABF686D-691A-476E-A461-F5A92B78E30B}">
      <dsp:nvSpPr>
        <dsp:cNvPr id="0" name=""/>
        <dsp:cNvSpPr/>
      </dsp:nvSpPr>
      <dsp:spPr>
        <a:xfrm>
          <a:off x="0" y="1959174"/>
          <a:ext cx="5098256" cy="7617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1870" tIns="20320" rIns="113792" bIns="20320" numCol="1" spcCol="1270" anchor="t" anchorCtr="0">
          <a:noAutofit/>
        </a:bodyPr>
        <a:lstStyle/>
        <a:p>
          <a:pPr marL="114300" lvl="1" indent="-114300" algn="ctr" defTabSz="533400" rtl="0">
            <a:lnSpc>
              <a:spcPct val="90000"/>
            </a:lnSpc>
            <a:spcBef>
              <a:spcPct val="0"/>
            </a:spcBef>
            <a:spcAft>
              <a:spcPct val="20000"/>
            </a:spcAft>
            <a:buFont typeface="Arial" panose="020B0604020202020204" pitchFamily="34" charset="0"/>
            <a:buChar char="•"/>
          </a:pPr>
          <a:r>
            <a:rPr lang="en-us" sz="1200" b="0" i="0" u="none" kern="1200" baseline="0"/>
            <a:t>The board of Lokomo’s Sickness Fund has nine (9) members who represent the employees, officials and senior officials. The shareholders are represented on the board by Paula Aura from Metso Outotec Finland</a:t>
          </a:r>
          <a:endParaRPr lang="en-us" sz="1200" kern="1200" dirty="0"/>
        </a:p>
        <a:p>
          <a:pPr marL="114300" lvl="1" indent="-114300" algn="ctr" defTabSz="533400" rtl="0">
            <a:lnSpc>
              <a:spcPct val="90000"/>
            </a:lnSpc>
            <a:spcBef>
              <a:spcPct val="0"/>
            </a:spcBef>
            <a:spcAft>
              <a:spcPct val="20000"/>
            </a:spcAft>
            <a:buFont typeface="Arial" panose="020B0604020202020204" pitchFamily="34" charset="0"/>
            <a:buChar char="•"/>
          </a:pPr>
          <a:r>
            <a:rPr lang="en-us" sz="1200" b="0" i="0" u="none" kern="1200" baseline="0"/>
            <a:t>Board members are elected at an ordinary fund meeting held in November</a:t>
          </a:r>
          <a:endParaRPr lang="en-us" sz="1200" kern="1200" dirty="0"/>
        </a:p>
      </dsp:txBody>
      <dsp:txXfrm>
        <a:off x="0" y="1959174"/>
        <a:ext cx="5098256" cy="761760"/>
      </dsp:txXfrm>
    </dsp:sp>
    <dsp:sp modelId="{F6B28CB1-9320-4B0D-B213-8E7F303E1982}">
      <dsp:nvSpPr>
        <dsp:cNvPr id="0" name=""/>
        <dsp:cNvSpPr/>
      </dsp:nvSpPr>
      <dsp:spPr>
        <a:xfrm>
          <a:off x="0" y="2720934"/>
          <a:ext cx="5098256" cy="731542"/>
        </a:xfrm>
        <a:prstGeom prst="roundRect">
          <a:avLst/>
        </a:prstGeom>
        <a:solidFill>
          <a:schemeClr val="accent5">
            <a:hueOff val="-455330"/>
            <a:satOff val="-39621"/>
            <a:lumOff val="-392"/>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defRPr b="1"/>
          </a:pPr>
          <a:r>
            <a:rPr lang="en-us" sz="1600" b="0" i="0" u="none" kern="1200" baseline="0"/>
            <a:t>The Fund employs a CEO and </a:t>
          </a:r>
        </a:p>
        <a:p>
          <a:pPr marL="0" lvl="0" indent="0" algn="ctr" defTabSz="711200" rtl="0">
            <a:lnSpc>
              <a:spcPct val="90000"/>
            </a:lnSpc>
            <a:spcBef>
              <a:spcPct val="0"/>
            </a:spcBef>
            <a:spcAft>
              <a:spcPct val="35000"/>
            </a:spcAft>
            <a:buNone/>
            <a:defRPr b="1"/>
          </a:pPr>
          <a:r>
            <a:rPr lang="en-us" sz="1600" b="0" i="0" u="none" kern="1200" baseline="0"/>
            <a:t>two insurance secretaries </a:t>
          </a:r>
          <a:endParaRPr lang="en-us" sz="1600" kern="1200" dirty="0"/>
        </a:p>
      </dsp:txBody>
      <dsp:txXfrm>
        <a:off x="35711" y="2756645"/>
        <a:ext cx="5026834" cy="660120"/>
      </dsp:txXfrm>
    </dsp:sp>
    <dsp:sp modelId="{B5A1B685-6BA1-434F-B0E4-F3584A4B0824}">
      <dsp:nvSpPr>
        <dsp:cNvPr id="0" name=""/>
        <dsp:cNvSpPr/>
      </dsp:nvSpPr>
      <dsp:spPr>
        <a:xfrm>
          <a:off x="0" y="3452477"/>
          <a:ext cx="5098256" cy="960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1870" tIns="20320" rIns="113792" bIns="20320" numCol="1" spcCol="1270" anchor="t" anchorCtr="0">
          <a:noAutofit/>
        </a:bodyPr>
        <a:lstStyle/>
        <a:p>
          <a:pPr marL="114300" lvl="1" indent="-114300" algn="ctr" defTabSz="533400" rtl="0">
            <a:lnSpc>
              <a:spcPct val="90000"/>
            </a:lnSpc>
            <a:spcBef>
              <a:spcPct val="0"/>
            </a:spcBef>
            <a:spcAft>
              <a:spcPct val="20000"/>
            </a:spcAft>
            <a:buChar char="•"/>
            <a:defRPr b="1"/>
          </a:pPr>
          <a:r>
            <a:rPr lang="en-us" sz="1200" b="0" i="0" u="none" kern="1200" baseline="0" dirty="0"/>
            <a:t>CEO Taina Tuominen, tel. +358 50 317 3884, taina.tuominen@metso.com</a:t>
          </a:r>
        </a:p>
        <a:p>
          <a:pPr marL="114300" lvl="1" indent="-114300" algn="ctr" defTabSz="533400" rtl="0">
            <a:lnSpc>
              <a:spcPct val="90000"/>
            </a:lnSpc>
            <a:spcBef>
              <a:spcPct val="0"/>
            </a:spcBef>
            <a:spcAft>
              <a:spcPct val="20000"/>
            </a:spcAft>
            <a:buChar char="•"/>
            <a:defRPr b="1"/>
          </a:pPr>
          <a:r>
            <a:rPr lang="en-us" sz="1200" b="0" i="0" u="none" kern="1200" baseline="0" dirty="0"/>
            <a:t>Insurance Secretary Hanna Hautamäki, tel. +358 50 505 6394, hanna.hautamaki@metso.com</a:t>
          </a:r>
        </a:p>
        <a:p>
          <a:pPr marL="114300" lvl="1" indent="-114300" algn="ctr" defTabSz="533400" rtl="0">
            <a:lnSpc>
              <a:spcPct val="90000"/>
            </a:lnSpc>
            <a:spcBef>
              <a:spcPct val="0"/>
            </a:spcBef>
            <a:spcAft>
              <a:spcPct val="20000"/>
            </a:spcAft>
            <a:buChar char="•"/>
            <a:defRPr b="1"/>
          </a:pPr>
          <a:r>
            <a:rPr lang="en-us" sz="1200" b="0" i="0" u="none" kern="1200" baseline="0" dirty="0"/>
            <a:t>Insurance Secretary Sirpa Olán, tel. +358 50 317 1668, sirpa.olan@metso.com</a:t>
          </a:r>
        </a:p>
      </dsp:txBody>
      <dsp:txXfrm>
        <a:off x="0" y="3452477"/>
        <a:ext cx="5098256" cy="960480"/>
      </dsp:txXfrm>
    </dsp:sp>
    <dsp:sp modelId="{EFBF30B0-29DC-4D25-8086-2B636B9B7BCB}">
      <dsp:nvSpPr>
        <dsp:cNvPr id="0" name=""/>
        <dsp:cNvSpPr/>
      </dsp:nvSpPr>
      <dsp:spPr>
        <a:xfrm>
          <a:off x="0" y="4412957"/>
          <a:ext cx="5098256" cy="731542"/>
        </a:xfrm>
        <a:prstGeom prst="roundRect">
          <a:avLst/>
        </a:prstGeom>
        <a:solidFill>
          <a:schemeClr val="accent5">
            <a:hueOff val="-682995"/>
            <a:satOff val="-59431"/>
            <a:lumOff val="-588"/>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defRPr b="1"/>
          </a:pPr>
          <a:r>
            <a:rPr lang="en-us" sz="1600" b="0" i="0" u="none" kern="1200" baseline="0"/>
            <a:t>The following serve as Lokomo’s Sickness Fund’s specialist physicians:</a:t>
          </a:r>
          <a:endParaRPr lang="en-us" sz="1600" kern="1200" dirty="0"/>
        </a:p>
      </dsp:txBody>
      <dsp:txXfrm>
        <a:off x="35711" y="4448668"/>
        <a:ext cx="5026834" cy="660120"/>
      </dsp:txXfrm>
    </dsp:sp>
    <dsp:sp modelId="{F7D70A20-D54A-4CCE-B37F-23916B225D17}">
      <dsp:nvSpPr>
        <dsp:cNvPr id="0" name=""/>
        <dsp:cNvSpPr/>
      </dsp:nvSpPr>
      <dsp:spPr>
        <a:xfrm>
          <a:off x="0" y="5144499"/>
          <a:ext cx="5098256" cy="414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1870" tIns="20320" rIns="113792" bIns="20320" numCol="1" spcCol="1270" anchor="t" anchorCtr="0">
          <a:noAutofit/>
        </a:bodyPr>
        <a:lstStyle/>
        <a:p>
          <a:pPr marL="114300" lvl="1" indent="-114300" algn="ctr" defTabSz="533400" rtl="0">
            <a:lnSpc>
              <a:spcPct val="90000"/>
            </a:lnSpc>
            <a:spcBef>
              <a:spcPct val="0"/>
            </a:spcBef>
            <a:spcAft>
              <a:spcPct val="20000"/>
            </a:spcAft>
            <a:buChar char="•"/>
          </a:pPr>
          <a:r>
            <a:rPr lang="en-us" sz="1200" b="0" i="0" u="none" kern="1200" baseline="0"/>
            <a:t>Kela, workplace funds’ specialist physician unit</a:t>
          </a:r>
          <a:endParaRPr lang="en-us" sz="1200" kern="1200" dirty="0"/>
        </a:p>
        <a:p>
          <a:pPr marL="114300" lvl="1" indent="-114300" algn="ctr" defTabSz="533400" rtl="0">
            <a:lnSpc>
              <a:spcPct val="90000"/>
            </a:lnSpc>
            <a:spcBef>
              <a:spcPct val="0"/>
            </a:spcBef>
            <a:spcAft>
              <a:spcPct val="20000"/>
            </a:spcAft>
            <a:buChar char="•"/>
          </a:pPr>
          <a:r>
            <a:rPr lang="en-us" sz="1200" b="0" i="0" u="none" kern="1200" baseline="0" dirty="0"/>
            <a:t> Aulikki Juntunen from Medical Center Aava, Tampere</a:t>
          </a:r>
          <a:endParaRPr lang="en-us" sz="1200" kern="1200" dirty="0"/>
        </a:p>
      </dsp:txBody>
      <dsp:txXfrm>
        <a:off x="0" y="5144499"/>
        <a:ext cx="5098256" cy="4140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DEC67E-455A-4091-96D3-25DF67D56C62}">
      <dsp:nvSpPr>
        <dsp:cNvPr id="0" name=""/>
        <dsp:cNvSpPr/>
      </dsp:nvSpPr>
      <dsp:spPr>
        <a:xfrm>
          <a:off x="0" y="61775"/>
          <a:ext cx="5098256" cy="1998360"/>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rtl="0">
            <a:lnSpc>
              <a:spcPct val="90000"/>
            </a:lnSpc>
            <a:spcBef>
              <a:spcPct val="0"/>
            </a:spcBef>
            <a:spcAft>
              <a:spcPct val="35000"/>
            </a:spcAft>
            <a:buNone/>
          </a:pPr>
          <a:r>
            <a:rPr lang="en-us" sz="2800" b="0" i="0" u="none" kern="1200" baseline="0"/>
            <a:t>The highest decision-making power is held by the fund meeting, which any insuree may attend </a:t>
          </a:r>
          <a:endParaRPr lang="en-us" sz="2800" kern="1200" dirty="0"/>
        </a:p>
      </dsp:txBody>
      <dsp:txXfrm>
        <a:off x="97552" y="159327"/>
        <a:ext cx="4903152" cy="1803256"/>
      </dsp:txXfrm>
    </dsp:sp>
    <dsp:sp modelId="{157756D1-151A-45FE-BF1F-115E2C76CAC5}">
      <dsp:nvSpPr>
        <dsp:cNvPr id="0" name=""/>
        <dsp:cNvSpPr/>
      </dsp:nvSpPr>
      <dsp:spPr>
        <a:xfrm>
          <a:off x="0" y="2140776"/>
          <a:ext cx="5098256" cy="1998360"/>
        </a:xfrm>
        <a:prstGeom prst="roundRect">
          <a:avLst/>
        </a:prstGeom>
        <a:solidFill>
          <a:schemeClr val="accent2">
            <a:hueOff val="35353"/>
            <a:satOff val="-34487"/>
            <a:lumOff val="-1766"/>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rtl="0">
            <a:lnSpc>
              <a:spcPct val="90000"/>
            </a:lnSpc>
            <a:spcBef>
              <a:spcPct val="0"/>
            </a:spcBef>
            <a:spcAft>
              <a:spcPct val="35000"/>
            </a:spcAft>
            <a:buNone/>
          </a:pPr>
          <a:r>
            <a:rPr lang="en-us" sz="2800" b="0" i="0" u="none" kern="1200" baseline="0"/>
            <a:t>The ordinary fund meetings are held twice a year (April and November)</a:t>
          </a:r>
          <a:endParaRPr lang="en-us" sz="2800" kern="1200"/>
        </a:p>
      </dsp:txBody>
      <dsp:txXfrm>
        <a:off x="97552" y="2238328"/>
        <a:ext cx="4903152" cy="1803256"/>
      </dsp:txXfrm>
    </dsp:sp>
    <dsp:sp modelId="{AD42D079-FAE1-4821-B2D6-A81CAB93C8AD}">
      <dsp:nvSpPr>
        <dsp:cNvPr id="0" name=""/>
        <dsp:cNvSpPr/>
      </dsp:nvSpPr>
      <dsp:spPr>
        <a:xfrm>
          <a:off x="0" y="4139136"/>
          <a:ext cx="5098256" cy="1449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1870" tIns="35560" rIns="199136" bIns="35560" numCol="1" spcCol="1270" anchor="t" anchorCtr="0">
          <a:noAutofit/>
        </a:bodyPr>
        <a:lstStyle/>
        <a:p>
          <a:pPr marL="228600" lvl="1" indent="-228600" algn="ctr" defTabSz="977900" rtl="0">
            <a:lnSpc>
              <a:spcPct val="90000"/>
            </a:lnSpc>
            <a:spcBef>
              <a:spcPct val="0"/>
            </a:spcBef>
            <a:spcAft>
              <a:spcPct val="20000"/>
            </a:spcAft>
            <a:buChar char="•"/>
          </a:pPr>
          <a:r>
            <a:rPr lang="en-us" sz="2200" b="0" i="0" u="none" kern="1200" baseline="0"/>
            <a:t>Financial statements meeting in April </a:t>
          </a:r>
          <a:endParaRPr lang="en-us" sz="2200" kern="1200"/>
        </a:p>
        <a:p>
          <a:pPr marL="228600" lvl="1" indent="-228600" algn="ctr" defTabSz="977900" rtl="0">
            <a:lnSpc>
              <a:spcPct val="90000"/>
            </a:lnSpc>
            <a:spcBef>
              <a:spcPct val="0"/>
            </a:spcBef>
            <a:spcAft>
              <a:spcPct val="20000"/>
            </a:spcAft>
            <a:buChar char="•"/>
          </a:pPr>
          <a:r>
            <a:rPr lang="en-us" sz="2200" b="0" i="0" u="none" kern="1200" baseline="0"/>
            <a:t>Board members’ election in November</a:t>
          </a:r>
          <a:endParaRPr lang="en-us" sz="2200" kern="1200"/>
        </a:p>
        <a:p>
          <a:pPr marL="228600" lvl="1" indent="-228600" algn="ctr" defTabSz="977900" rtl="0">
            <a:lnSpc>
              <a:spcPct val="90000"/>
            </a:lnSpc>
            <a:spcBef>
              <a:spcPct val="0"/>
            </a:spcBef>
            <a:spcAft>
              <a:spcPct val="20000"/>
            </a:spcAft>
            <a:buChar char="•"/>
          </a:pPr>
          <a:r>
            <a:rPr lang="en-us" sz="2200" b="0" i="0" u="none" kern="1200" baseline="0"/>
            <a:t>The fund meeting decides on rule amendments proposed by the board</a:t>
          </a:r>
          <a:endParaRPr lang="en-us" sz="2200" kern="1200"/>
        </a:p>
      </dsp:txBody>
      <dsp:txXfrm>
        <a:off x="0" y="4139136"/>
        <a:ext cx="5098256" cy="144900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F3844B-728F-4303-957C-03D07132493A}">
      <dsp:nvSpPr>
        <dsp:cNvPr id="0" name=""/>
        <dsp:cNvSpPr/>
      </dsp:nvSpPr>
      <dsp:spPr>
        <a:xfrm>
          <a:off x="0" y="96771"/>
          <a:ext cx="5098256" cy="1032854"/>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rtl="0">
            <a:lnSpc>
              <a:spcPct val="90000"/>
            </a:lnSpc>
            <a:spcBef>
              <a:spcPct val="0"/>
            </a:spcBef>
            <a:spcAft>
              <a:spcPct val="35000"/>
            </a:spcAft>
            <a:buNone/>
          </a:pPr>
          <a:r>
            <a:rPr lang="en-us" sz="2600" b="0" i="0" u="none" kern="1200" baseline="0"/>
            <a:t>Kela benefits</a:t>
          </a:r>
          <a:endParaRPr lang="en-us" sz="2600" kern="1200"/>
        </a:p>
      </dsp:txBody>
      <dsp:txXfrm>
        <a:off x="50420" y="147191"/>
        <a:ext cx="4997416" cy="932014"/>
      </dsp:txXfrm>
    </dsp:sp>
    <dsp:sp modelId="{A510586B-34DB-427C-99DB-7E7CCD3D019E}">
      <dsp:nvSpPr>
        <dsp:cNvPr id="0" name=""/>
        <dsp:cNvSpPr/>
      </dsp:nvSpPr>
      <dsp:spPr>
        <a:xfrm>
          <a:off x="0" y="1129626"/>
          <a:ext cx="5098256" cy="33906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1870" tIns="33020" rIns="184912" bIns="33020" numCol="1" spcCol="1270" anchor="t" anchorCtr="0">
          <a:noAutofit/>
        </a:bodyPr>
        <a:lstStyle/>
        <a:p>
          <a:pPr marL="228600" lvl="1" indent="-228600" algn="ctr" defTabSz="889000" rtl="0">
            <a:lnSpc>
              <a:spcPct val="90000"/>
            </a:lnSpc>
            <a:spcBef>
              <a:spcPct val="0"/>
            </a:spcBef>
            <a:spcAft>
              <a:spcPct val="20000"/>
            </a:spcAft>
            <a:buChar char="•"/>
          </a:pPr>
          <a:r>
            <a:rPr lang="en-us" sz="2000" b="0" i="0" u="none" kern="1200" baseline="0"/>
            <a:t>Health care compensation:</a:t>
          </a:r>
          <a:endParaRPr lang="en-us" sz="2000" kern="1200" dirty="0"/>
        </a:p>
        <a:p>
          <a:pPr marL="457200" lvl="2" indent="-228600" algn="ctr" defTabSz="889000" rtl="0">
            <a:lnSpc>
              <a:spcPct val="90000"/>
            </a:lnSpc>
            <a:spcBef>
              <a:spcPct val="0"/>
            </a:spcBef>
            <a:spcAft>
              <a:spcPct val="20000"/>
            </a:spcAft>
            <a:buChar char="•"/>
          </a:pPr>
          <a:r>
            <a:rPr lang="en-us" sz="2000" b="0" i="0" u="none" kern="1200" baseline="0"/>
            <a:t>doctor’s fees </a:t>
          </a:r>
          <a:endParaRPr lang="en-us" sz="2000" kern="1200" dirty="0"/>
        </a:p>
        <a:p>
          <a:pPr marL="457200" lvl="2" indent="-228600" algn="ctr" defTabSz="889000" rtl="0">
            <a:lnSpc>
              <a:spcPct val="90000"/>
            </a:lnSpc>
            <a:spcBef>
              <a:spcPct val="0"/>
            </a:spcBef>
            <a:spcAft>
              <a:spcPct val="20000"/>
            </a:spcAft>
            <a:buChar char="•"/>
          </a:pPr>
          <a:r>
            <a:rPr lang="en-us" sz="2000" b="0" i="0" u="none" kern="1200" baseline="0"/>
            <a:t>dentist’s fees </a:t>
          </a:r>
          <a:endParaRPr lang="en-us" sz="2000" kern="1200" dirty="0"/>
        </a:p>
        <a:p>
          <a:pPr marL="457200" lvl="2" indent="-228600" algn="ctr" defTabSz="889000" rtl="0">
            <a:lnSpc>
              <a:spcPct val="90000"/>
            </a:lnSpc>
            <a:spcBef>
              <a:spcPct val="0"/>
            </a:spcBef>
            <a:spcAft>
              <a:spcPct val="20000"/>
            </a:spcAft>
            <a:buChar char="•"/>
          </a:pPr>
          <a:r>
            <a:rPr lang="en-us" sz="2000" b="0" i="0" u="none" kern="1200" baseline="0"/>
            <a:t>examination and treatment (prescribed by dentist or doctor) </a:t>
          </a:r>
          <a:endParaRPr lang="en-us" sz="2000" kern="1200" dirty="0"/>
        </a:p>
        <a:p>
          <a:pPr marL="457200" lvl="2" indent="-228600" algn="ctr" defTabSz="889000" rtl="0">
            <a:lnSpc>
              <a:spcPct val="90000"/>
            </a:lnSpc>
            <a:spcBef>
              <a:spcPct val="0"/>
            </a:spcBef>
            <a:spcAft>
              <a:spcPct val="20000"/>
            </a:spcAft>
            <a:buChar char="•"/>
          </a:pPr>
          <a:r>
            <a:rPr lang="en-us" sz="2000" b="0" i="0" u="none" kern="1200" baseline="0"/>
            <a:t>travel</a:t>
          </a:r>
          <a:endParaRPr lang="en-us" sz="2000" kern="1200" dirty="0"/>
        </a:p>
        <a:p>
          <a:pPr marL="228600" lvl="1" indent="-228600" algn="ctr" defTabSz="889000" rtl="0">
            <a:lnSpc>
              <a:spcPct val="90000"/>
            </a:lnSpc>
            <a:spcBef>
              <a:spcPct val="0"/>
            </a:spcBef>
            <a:spcAft>
              <a:spcPct val="20000"/>
            </a:spcAft>
            <a:buChar char="•"/>
          </a:pPr>
          <a:r>
            <a:rPr lang="en-us" sz="2000" b="0" i="0" u="none" kern="1200" baseline="0"/>
            <a:t>Medication compensation </a:t>
          </a:r>
          <a:endParaRPr lang="en-us" sz="2000" kern="1200" dirty="0"/>
        </a:p>
        <a:p>
          <a:pPr marL="228600" lvl="1" indent="-228600" algn="ctr" defTabSz="889000" rtl="0">
            <a:lnSpc>
              <a:spcPct val="90000"/>
            </a:lnSpc>
            <a:spcBef>
              <a:spcPct val="0"/>
            </a:spcBef>
            <a:spcAft>
              <a:spcPct val="20000"/>
            </a:spcAft>
            <a:buChar char="•"/>
          </a:pPr>
          <a:r>
            <a:rPr lang="en-us" sz="2000" b="0" i="0" u="none" kern="1200" baseline="0"/>
            <a:t>Sickness allowances</a:t>
          </a:r>
          <a:endParaRPr lang="en-us" sz="2000" kern="1200"/>
        </a:p>
        <a:p>
          <a:pPr marL="228600" lvl="1" indent="-228600" algn="ctr" defTabSz="889000" rtl="0">
            <a:lnSpc>
              <a:spcPct val="90000"/>
            </a:lnSpc>
            <a:spcBef>
              <a:spcPct val="0"/>
            </a:spcBef>
            <a:spcAft>
              <a:spcPct val="20000"/>
            </a:spcAft>
            <a:buChar char="•"/>
          </a:pPr>
          <a:r>
            <a:rPr lang="en-us" sz="2000" b="0" i="0" u="none" kern="1200" baseline="0"/>
            <a:t>Special care allowance</a:t>
          </a:r>
          <a:endParaRPr lang="en-us" sz="2000" kern="1200"/>
        </a:p>
        <a:p>
          <a:pPr marL="228600" lvl="1" indent="-228600" algn="ctr" defTabSz="889000" rtl="0">
            <a:lnSpc>
              <a:spcPct val="90000"/>
            </a:lnSpc>
            <a:spcBef>
              <a:spcPct val="0"/>
            </a:spcBef>
            <a:spcAft>
              <a:spcPct val="20000"/>
            </a:spcAft>
            <a:buChar char="•"/>
          </a:pPr>
          <a:r>
            <a:rPr lang="en-us" sz="2000" b="0" i="0" u="none" kern="1200" baseline="0"/>
            <a:t>Parental allowances</a:t>
          </a:r>
          <a:endParaRPr lang="en-us" sz="2000" kern="1200"/>
        </a:p>
      </dsp:txBody>
      <dsp:txXfrm>
        <a:off x="0" y="1129626"/>
        <a:ext cx="5098256" cy="3390660"/>
      </dsp:txXfrm>
    </dsp:sp>
    <dsp:sp modelId="{BF801D13-D54D-4C18-B24C-F3C0824122DE}">
      <dsp:nvSpPr>
        <dsp:cNvPr id="0" name=""/>
        <dsp:cNvSpPr/>
      </dsp:nvSpPr>
      <dsp:spPr>
        <a:xfrm>
          <a:off x="0" y="4520286"/>
          <a:ext cx="5098256" cy="1032854"/>
        </a:xfrm>
        <a:prstGeom prst="roundRect">
          <a:avLst/>
        </a:prstGeom>
        <a:solidFill>
          <a:schemeClr val="accent2">
            <a:hueOff val="35353"/>
            <a:satOff val="-34487"/>
            <a:lumOff val="-1766"/>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rtl="0">
            <a:lnSpc>
              <a:spcPct val="90000"/>
            </a:lnSpc>
            <a:spcBef>
              <a:spcPct val="0"/>
            </a:spcBef>
            <a:spcAft>
              <a:spcPct val="35000"/>
            </a:spcAft>
            <a:buNone/>
          </a:pPr>
          <a:r>
            <a:rPr lang="en-us" sz="2600" b="0" i="0" u="none" kern="1200" baseline="0"/>
            <a:t>Kela handles any other member benefits than those listed above</a:t>
          </a:r>
          <a:endParaRPr lang="en-us" sz="2600" kern="1200"/>
        </a:p>
      </dsp:txBody>
      <dsp:txXfrm>
        <a:off x="50420" y="4570706"/>
        <a:ext cx="4997416" cy="93201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1E4561-F74A-4556-9058-467DB7BA4A2F}">
      <dsp:nvSpPr>
        <dsp:cNvPr id="0" name=""/>
        <dsp:cNvSpPr/>
      </dsp:nvSpPr>
      <dsp:spPr>
        <a:xfrm>
          <a:off x="0" y="54481"/>
          <a:ext cx="5098256" cy="1264770"/>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rtl="0">
            <a:lnSpc>
              <a:spcPct val="90000"/>
            </a:lnSpc>
            <a:spcBef>
              <a:spcPct val="0"/>
            </a:spcBef>
            <a:spcAft>
              <a:spcPct val="35000"/>
            </a:spcAft>
            <a:buNone/>
          </a:pPr>
          <a:r>
            <a:rPr lang="en-us" sz="2300" b="0" i="0" u="none" kern="1200" baseline="0"/>
            <a:t>Lokomo’s Sickness Fund compensates for 80% of the cost of examinations and treatments prescribed by a physician </a:t>
          </a:r>
          <a:endParaRPr lang="en-us" sz="2300" kern="1200" dirty="0"/>
        </a:p>
      </dsp:txBody>
      <dsp:txXfrm>
        <a:off x="61741" y="116222"/>
        <a:ext cx="4974774" cy="1141288"/>
      </dsp:txXfrm>
    </dsp:sp>
    <dsp:sp modelId="{C06C448B-8EC8-4ED5-B0FC-93569CBA8976}">
      <dsp:nvSpPr>
        <dsp:cNvPr id="0" name=""/>
        <dsp:cNvSpPr/>
      </dsp:nvSpPr>
      <dsp:spPr>
        <a:xfrm>
          <a:off x="0" y="1429776"/>
          <a:ext cx="5098256" cy="1264770"/>
        </a:xfrm>
        <a:prstGeom prst="roundRect">
          <a:avLst/>
        </a:prstGeom>
        <a:solidFill>
          <a:schemeClr val="accent2">
            <a:hueOff val="35353"/>
            <a:satOff val="-34487"/>
            <a:lumOff val="-1766"/>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rtl="0">
            <a:lnSpc>
              <a:spcPct val="90000"/>
            </a:lnSpc>
            <a:spcBef>
              <a:spcPct val="0"/>
            </a:spcBef>
            <a:spcAft>
              <a:spcPct val="35000"/>
            </a:spcAft>
            <a:buNone/>
          </a:pPr>
          <a:r>
            <a:rPr lang="en-us" sz="2300" b="0" i="0" u="none" kern="1200" baseline="0"/>
            <a:t>Which things count as examinations and treatments?</a:t>
          </a:r>
          <a:endParaRPr lang="en-us" sz="2300" kern="1200" dirty="0"/>
        </a:p>
      </dsp:txBody>
      <dsp:txXfrm>
        <a:off x="61741" y="1491517"/>
        <a:ext cx="4974774" cy="1141288"/>
      </dsp:txXfrm>
    </dsp:sp>
    <dsp:sp modelId="{15BB41FB-67A5-408F-9730-B2A2F7E0A036}">
      <dsp:nvSpPr>
        <dsp:cNvPr id="0" name=""/>
        <dsp:cNvSpPr/>
      </dsp:nvSpPr>
      <dsp:spPr>
        <a:xfrm>
          <a:off x="0" y="2694546"/>
          <a:ext cx="5098256" cy="2856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1870" tIns="29210" rIns="163576" bIns="29210" numCol="1" spcCol="1270" anchor="t" anchorCtr="0">
          <a:noAutofit/>
        </a:bodyPr>
        <a:lstStyle/>
        <a:p>
          <a:pPr marL="171450" lvl="1" indent="-171450" algn="ctr" defTabSz="800100" rtl="0">
            <a:lnSpc>
              <a:spcPct val="90000"/>
            </a:lnSpc>
            <a:spcBef>
              <a:spcPct val="0"/>
            </a:spcBef>
            <a:spcAft>
              <a:spcPct val="20000"/>
            </a:spcAft>
            <a:buChar char="•"/>
          </a:pPr>
          <a:r>
            <a:rPr lang="en-us" sz="1800" b="0" i="0" u="none" kern="1200" baseline="0"/>
            <a:t>laboratory tests </a:t>
          </a:r>
          <a:endParaRPr lang="en-us" sz="1800" kern="1200" dirty="0"/>
        </a:p>
        <a:p>
          <a:pPr marL="171450" lvl="1" indent="-171450" algn="ctr" defTabSz="800100" rtl="0">
            <a:lnSpc>
              <a:spcPct val="90000"/>
            </a:lnSpc>
            <a:spcBef>
              <a:spcPct val="0"/>
            </a:spcBef>
            <a:spcAft>
              <a:spcPct val="20000"/>
            </a:spcAft>
            <a:buChar char="•"/>
          </a:pPr>
          <a:r>
            <a:rPr lang="en-us" sz="1800" b="0" i="0" u="none" kern="1200" baseline="0"/>
            <a:t>endoscopy through natural orifices</a:t>
          </a:r>
          <a:endParaRPr lang="en-us" sz="1800" kern="1200" dirty="0"/>
        </a:p>
        <a:p>
          <a:pPr marL="171450" lvl="1" indent="-171450" algn="ctr" defTabSz="800100" rtl="0">
            <a:lnSpc>
              <a:spcPct val="90000"/>
            </a:lnSpc>
            <a:spcBef>
              <a:spcPct val="0"/>
            </a:spcBef>
            <a:spcAft>
              <a:spcPct val="20000"/>
            </a:spcAft>
            <a:buNone/>
          </a:pPr>
          <a:r>
            <a:rPr lang="en-us" sz="1800" b="0" i="0" u="none" kern="1200" baseline="0"/>
            <a:t>(esophagoscopy, gastroscopy, duodenoscopy, colonoscopy, sigmoidoscopy)</a:t>
          </a:r>
          <a:endParaRPr lang="en-us" sz="1800" kern="1200" dirty="0"/>
        </a:p>
        <a:p>
          <a:pPr marL="171450" lvl="1" indent="-171450" algn="ctr" defTabSz="800100" rtl="0">
            <a:lnSpc>
              <a:spcPct val="90000"/>
            </a:lnSpc>
            <a:spcBef>
              <a:spcPct val="0"/>
            </a:spcBef>
            <a:spcAft>
              <a:spcPct val="20000"/>
            </a:spcAft>
            <a:buChar char="•"/>
          </a:pPr>
          <a:r>
            <a:rPr lang="en-us" sz="1800" b="0" i="0" u="none" kern="1200" baseline="0"/>
            <a:t>pathology examinations</a:t>
          </a:r>
          <a:endParaRPr lang="en-us" sz="1800" kern="1200" dirty="0"/>
        </a:p>
        <a:p>
          <a:pPr marL="171450" lvl="1" indent="-171450" algn="ctr" defTabSz="800100" rtl="0">
            <a:lnSpc>
              <a:spcPct val="90000"/>
            </a:lnSpc>
            <a:spcBef>
              <a:spcPct val="0"/>
            </a:spcBef>
            <a:spcAft>
              <a:spcPct val="20000"/>
            </a:spcAft>
            <a:buChar char="•"/>
          </a:pPr>
          <a:r>
            <a:rPr lang="en-us" sz="1800" b="0" i="0" u="none" kern="1200" baseline="0"/>
            <a:t>imaging (e.g. ultrasound, x-ray and magnetic resonance imaging)</a:t>
          </a:r>
          <a:endParaRPr lang="en-us" sz="1800" kern="1200" dirty="0"/>
        </a:p>
        <a:p>
          <a:pPr marL="171450" lvl="1" indent="-171450" algn="ctr" defTabSz="800100" rtl="0">
            <a:lnSpc>
              <a:spcPct val="90000"/>
            </a:lnSpc>
            <a:spcBef>
              <a:spcPct val="0"/>
            </a:spcBef>
            <a:spcAft>
              <a:spcPct val="20000"/>
            </a:spcAft>
            <a:buChar char="•"/>
          </a:pPr>
          <a:r>
            <a:rPr lang="en-us" sz="1800" b="0" i="0" u="none" kern="1200" baseline="0"/>
            <a:t>minor procedures during a doctor’s appointment, e.g. mole removal</a:t>
          </a:r>
          <a:br>
            <a:rPr lang="en-us" sz="1800" kern="1200"/>
          </a:br>
          <a:endParaRPr lang="en-us" sz="1800" kern="1200" dirty="0"/>
        </a:p>
      </dsp:txBody>
      <dsp:txXfrm>
        <a:off x="0" y="2694546"/>
        <a:ext cx="5098256" cy="285660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741FE7-2C6B-4D47-8D67-560E7F6C833E}">
      <dsp:nvSpPr>
        <dsp:cNvPr id="0" name=""/>
        <dsp:cNvSpPr/>
      </dsp:nvSpPr>
      <dsp:spPr>
        <a:xfrm>
          <a:off x="0" y="101173"/>
          <a:ext cx="5098256" cy="437580"/>
        </a:xfrm>
        <a:prstGeom prst="round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rtl="0">
            <a:lnSpc>
              <a:spcPct val="100000"/>
            </a:lnSpc>
            <a:spcBef>
              <a:spcPct val="0"/>
            </a:spcBef>
            <a:spcAft>
              <a:spcPct val="35000"/>
            </a:spcAft>
            <a:buNone/>
            <a:defRPr b="1"/>
          </a:pPr>
          <a:r>
            <a:rPr lang="en-us" sz="1700" b="0" i="0" u="none" kern="1200" baseline="0"/>
            <a:t>Public health care is covered in full:</a:t>
          </a:r>
          <a:endParaRPr lang="en-us" sz="1700" kern="1200"/>
        </a:p>
      </dsp:txBody>
      <dsp:txXfrm>
        <a:off x="21361" y="122534"/>
        <a:ext cx="5055534" cy="394858"/>
      </dsp:txXfrm>
    </dsp:sp>
    <dsp:sp modelId="{120269E3-B512-4371-8942-D68FC535B9DD}">
      <dsp:nvSpPr>
        <dsp:cNvPr id="0" name=""/>
        <dsp:cNvSpPr/>
      </dsp:nvSpPr>
      <dsp:spPr>
        <a:xfrm>
          <a:off x="0" y="538753"/>
          <a:ext cx="5098256" cy="2111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1870" tIns="21590" rIns="120904" bIns="21590" numCol="1" spcCol="1270" anchor="t" anchorCtr="0">
          <a:noAutofit/>
        </a:bodyPr>
        <a:lstStyle/>
        <a:p>
          <a:pPr marL="114300" lvl="1" indent="-114300" algn="ctr" defTabSz="577850" rtl="0">
            <a:lnSpc>
              <a:spcPct val="100000"/>
            </a:lnSpc>
            <a:spcBef>
              <a:spcPct val="0"/>
            </a:spcBef>
            <a:spcAft>
              <a:spcPct val="20000"/>
            </a:spcAft>
            <a:buChar char="•"/>
          </a:pPr>
          <a:r>
            <a:rPr lang="en-us" sz="1300" b="0" i="0" u="none" kern="1200" baseline="0"/>
            <a:t>outpatient clinic fees </a:t>
          </a:r>
          <a:endParaRPr lang="en-us" sz="1300" kern="1200" dirty="0"/>
        </a:p>
        <a:p>
          <a:pPr marL="114300" lvl="1" indent="-114300" algn="ctr" defTabSz="577850" rtl="0">
            <a:lnSpc>
              <a:spcPct val="100000"/>
            </a:lnSpc>
            <a:spcBef>
              <a:spcPct val="0"/>
            </a:spcBef>
            <a:spcAft>
              <a:spcPct val="20000"/>
            </a:spcAft>
            <a:buChar char="•"/>
          </a:pPr>
          <a:r>
            <a:rPr lang="en-us" sz="1300" b="0" i="0" u="none" kern="1200" baseline="0"/>
            <a:t>health center fees</a:t>
          </a:r>
          <a:endParaRPr lang="en-us" sz="1300" kern="1200" dirty="0"/>
        </a:p>
        <a:p>
          <a:pPr marL="114300" lvl="1" indent="-114300" algn="ctr" defTabSz="577850" rtl="0">
            <a:lnSpc>
              <a:spcPct val="100000"/>
            </a:lnSpc>
            <a:spcBef>
              <a:spcPct val="0"/>
            </a:spcBef>
            <a:spcAft>
              <a:spcPct val="20000"/>
            </a:spcAft>
            <a:buChar char="•"/>
          </a:pPr>
          <a:r>
            <a:rPr lang="en-us" sz="1300" b="0" i="0" u="none" kern="1200" baseline="0"/>
            <a:t>serial treatment fees</a:t>
          </a:r>
          <a:endParaRPr lang="en-us" sz="1300" kern="1200" dirty="0"/>
        </a:p>
        <a:p>
          <a:pPr marL="114300" lvl="1" indent="-114300" algn="ctr" defTabSz="577850" rtl="0">
            <a:lnSpc>
              <a:spcPct val="100000"/>
            </a:lnSpc>
            <a:spcBef>
              <a:spcPct val="0"/>
            </a:spcBef>
            <a:spcAft>
              <a:spcPct val="20000"/>
            </a:spcAft>
            <a:buChar char="•"/>
          </a:pPr>
          <a:r>
            <a:rPr lang="en-us" sz="1300" b="0" i="0" u="none" kern="1200" baseline="0"/>
            <a:t>ambulatory surgery treatment fees</a:t>
          </a:r>
          <a:endParaRPr lang="en-us" sz="1300" kern="1200" dirty="0"/>
        </a:p>
        <a:p>
          <a:pPr marL="114300" lvl="1" indent="-114300" algn="ctr" defTabSz="577850" rtl="0">
            <a:lnSpc>
              <a:spcPct val="100000"/>
            </a:lnSpc>
            <a:spcBef>
              <a:spcPct val="0"/>
            </a:spcBef>
            <a:spcAft>
              <a:spcPct val="20000"/>
            </a:spcAft>
            <a:buChar char="•"/>
          </a:pPr>
          <a:r>
            <a:rPr lang="en-us" sz="1300" b="0" i="0" u="none" kern="1200" baseline="0"/>
            <a:t>day ward fees </a:t>
          </a:r>
          <a:endParaRPr lang="en-us" sz="1300" kern="1200" dirty="0"/>
        </a:p>
        <a:p>
          <a:pPr marL="114300" lvl="1" indent="-114300" algn="ctr" defTabSz="577850" rtl="0">
            <a:lnSpc>
              <a:spcPct val="100000"/>
            </a:lnSpc>
            <a:spcBef>
              <a:spcPct val="0"/>
            </a:spcBef>
            <a:spcAft>
              <a:spcPct val="20000"/>
            </a:spcAft>
            <a:buChar char="•"/>
          </a:pPr>
          <a:r>
            <a:rPr lang="en-us" sz="1300" b="0" i="0" u="none" kern="1200" baseline="0"/>
            <a:t>hospital-at-home and homecare fees in connection with hospital care; available for up to four months per calendar year</a:t>
          </a:r>
          <a:endParaRPr lang="en-us" sz="1300" kern="1200" dirty="0"/>
        </a:p>
        <a:p>
          <a:pPr marL="114300" lvl="1" indent="-114300" algn="ctr" defTabSz="577850" rtl="0">
            <a:lnSpc>
              <a:spcPct val="100000"/>
            </a:lnSpc>
            <a:spcBef>
              <a:spcPct val="0"/>
            </a:spcBef>
            <a:spcAft>
              <a:spcPct val="20000"/>
            </a:spcAft>
            <a:buChar char="•"/>
          </a:pPr>
          <a:r>
            <a:rPr lang="en-us" sz="1300" b="0" i="0" u="none" kern="1200" baseline="0"/>
            <a:t>hospital fees for treating the same illness are compensated for according to the lowest payment category for up to 180 days</a:t>
          </a:r>
        </a:p>
      </dsp:txBody>
      <dsp:txXfrm>
        <a:off x="0" y="538753"/>
        <a:ext cx="5098256" cy="2111400"/>
      </dsp:txXfrm>
    </dsp:sp>
    <dsp:sp modelId="{DFA093DA-A415-4FEC-AF97-6963F14BFB43}">
      <dsp:nvSpPr>
        <dsp:cNvPr id="0" name=""/>
        <dsp:cNvSpPr/>
      </dsp:nvSpPr>
      <dsp:spPr>
        <a:xfrm>
          <a:off x="0" y="2650153"/>
          <a:ext cx="5098256" cy="437580"/>
        </a:xfrm>
        <a:prstGeom prst="roundRect">
          <a:avLst/>
        </a:prstGeom>
        <a:solidFill>
          <a:schemeClr val="accent5">
            <a:hueOff val="-341498"/>
            <a:satOff val="-29716"/>
            <a:lumOff val="-294"/>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rtl="0">
            <a:lnSpc>
              <a:spcPct val="100000"/>
            </a:lnSpc>
            <a:spcBef>
              <a:spcPct val="0"/>
            </a:spcBef>
            <a:spcAft>
              <a:spcPct val="35000"/>
            </a:spcAft>
            <a:buNone/>
            <a:defRPr b="1"/>
          </a:pPr>
          <a:r>
            <a:rPr lang="en-us" sz="1700" b="0" i="0" u="none" kern="1200" baseline="0"/>
            <a:t>Compensation for assistive equipment</a:t>
          </a:r>
          <a:endParaRPr lang="en-us" sz="1700" kern="1200"/>
        </a:p>
      </dsp:txBody>
      <dsp:txXfrm>
        <a:off x="21361" y="2671514"/>
        <a:ext cx="5055534" cy="394858"/>
      </dsp:txXfrm>
    </dsp:sp>
    <dsp:sp modelId="{CA12A77B-3134-474B-A783-BF8DAEFA2226}">
      <dsp:nvSpPr>
        <dsp:cNvPr id="0" name=""/>
        <dsp:cNvSpPr/>
      </dsp:nvSpPr>
      <dsp:spPr>
        <a:xfrm>
          <a:off x="0" y="3087733"/>
          <a:ext cx="5098256" cy="11612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1870" tIns="21590" rIns="120904" bIns="21590" numCol="1" spcCol="1270" anchor="t" anchorCtr="0">
          <a:noAutofit/>
        </a:bodyPr>
        <a:lstStyle/>
        <a:p>
          <a:pPr marL="114300" lvl="1" indent="-114300" algn="ctr" defTabSz="577850" rtl="0">
            <a:lnSpc>
              <a:spcPct val="100000"/>
            </a:lnSpc>
            <a:spcBef>
              <a:spcPct val="0"/>
            </a:spcBef>
            <a:spcAft>
              <a:spcPct val="20000"/>
            </a:spcAft>
            <a:buChar char="•"/>
          </a:pPr>
          <a:r>
            <a:rPr lang="en-us" sz="1300" b="0" i="0" u="none" kern="1200" baseline="0"/>
            <a:t>€300.00 for acquiring the first items; compensation may be paid out again after three years from the first compensation</a:t>
          </a:r>
          <a:endParaRPr lang="en-us" sz="1300" kern="1200" dirty="0"/>
        </a:p>
        <a:p>
          <a:pPr marL="114300" lvl="1" indent="-114300" algn="ctr" defTabSz="577850" rtl="0">
            <a:lnSpc>
              <a:spcPct val="100000"/>
            </a:lnSpc>
            <a:spcBef>
              <a:spcPct val="0"/>
            </a:spcBef>
            <a:spcAft>
              <a:spcPct val="20000"/>
            </a:spcAft>
            <a:buChar char="•"/>
          </a:pPr>
          <a:r>
            <a:rPr lang="en-us" sz="1300" b="0" i="0" u="none" kern="1200" baseline="0" dirty="0"/>
            <a:t>Doctor’s referral required</a:t>
          </a:r>
          <a:endParaRPr lang="en-us" sz="1300" kern="1200" dirty="0"/>
        </a:p>
        <a:p>
          <a:pPr marL="114300" lvl="1" indent="-114300" algn="ctr" defTabSz="577850" rtl="0">
            <a:lnSpc>
              <a:spcPct val="100000"/>
            </a:lnSpc>
            <a:spcBef>
              <a:spcPct val="0"/>
            </a:spcBef>
            <a:spcAft>
              <a:spcPct val="20000"/>
            </a:spcAft>
            <a:buChar char="•"/>
          </a:pPr>
          <a:r>
            <a:rPr lang="en-us" sz="1300" b="0" i="0" u="none" kern="1200" baseline="0"/>
            <a:t>Typical assistive equipment includes various types of supports and insoles</a:t>
          </a:r>
          <a:endParaRPr lang="en-us" sz="1300" kern="1200" dirty="0"/>
        </a:p>
      </dsp:txBody>
      <dsp:txXfrm>
        <a:off x="0" y="3087733"/>
        <a:ext cx="5098256" cy="1161270"/>
      </dsp:txXfrm>
    </dsp:sp>
    <dsp:sp modelId="{5517B9E4-009F-4A93-ADFF-853EE7B82A2C}">
      <dsp:nvSpPr>
        <dsp:cNvPr id="0" name=""/>
        <dsp:cNvSpPr/>
      </dsp:nvSpPr>
      <dsp:spPr>
        <a:xfrm>
          <a:off x="0" y="4249003"/>
          <a:ext cx="5098256" cy="437580"/>
        </a:xfrm>
        <a:prstGeom prst="roundRect">
          <a:avLst/>
        </a:prstGeom>
        <a:solidFill>
          <a:schemeClr val="accent5">
            <a:hueOff val="-682995"/>
            <a:satOff val="-59431"/>
            <a:lumOff val="-588"/>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rtl="0">
            <a:lnSpc>
              <a:spcPct val="100000"/>
            </a:lnSpc>
            <a:spcBef>
              <a:spcPct val="0"/>
            </a:spcBef>
            <a:spcAft>
              <a:spcPct val="35000"/>
            </a:spcAft>
            <a:buNone/>
            <a:defRPr b="1"/>
          </a:pPr>
          <a:r>
            <a:rPr lang="en-us" sz="1700" b="0" i="0" u="none" kern="1200" baseline="0"/>
            <a:t>Travel allowance</a:t>
          </a:r>
          <a:endParaRPr lang="en-us" sz="1700" kern="1200"/>
        </a:p>
      </dsp:txBody>
      <dsp:txXfrm>
        <a:off x="21361" y="4270364"/>
        <a:ext cx="5055534" cy="394858"/>
      </dsp:txXfrm>
    </dsp:sp>
    <dsp:sp modelId="{2A4AB5D6-A21D-4C93-9BD2-FDCE11793449}">
      <dsp:nvSpPr>
        <dsp:cNvPr id="0" name=""/>
        <dsp:cNvSpPr/>
      </dsp:nvSpPr>
      <dsp:spPr>
        <a:xfrm>
          <a:off x="0" y="4686583"/>
          <a:ext cx="5098256" cy="8621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1870" tIns="21590" rIns="120904" bIns="21590" numCol="1" spcCol="1270" anchor="t" anchorCtr="0">
          <a:noAutofit/>
        </a:bodyPr>
        <a:lstStyle/>
        <a:p>
          <a:pPr marL="114300" lvl="1" indent="-114300" algn="ctr" defTabSz="577850" rtl="0">
            <a:lnSpc>
              <a:spcPct val="100000"/>
            </a:lnSpc>
            <a:spcBef>
              <a:spcPct val="0"/>
            </a:spcBef>
            <a:spcAft>
              <a:spcPct val="20000"/>
            </a:spcAft>
            <a:buChar char="•"/>
          </a:pPr>
          <a:r>
            <a:rPr lang="en-us" sz="1300" b="0" i="0" u="none" kern="1200" baseline="0"/>
            <a:t>Necessary travel and accommodation costs for receiving treatment; the most inexpensive mode of transportation must be used, unless another mode is necessary because of the nature of the illness or traffic conditions (trips eligible for Kela compensation).</a:t>
          </a:r>
          <a:endParaRPr lang="en-us" sz="1300" kern="1200" dirty="0"/>
        </a:p>
      </dsp:txBody>
      <dsp:txXfrm>
        <a:off x="0" y="4686583"/>
        <a:ext cx="5098256" cy="86215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233514-2457-4463-9D59-2179E060A044}">
      <dsp:nvSpPr>
        <dsp:cNvPr id="0" name=""/>
        <dsp:cNvSpPr/>
      </dsp:nvSpPr>
      <dsp:spPr>
        <a:xfrm>
          <a:off x="0" y="111366"/>
          <a:ext cx="5098256" cy="527670"/>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rtl="0">
            <a:lnSpc>
              <a:spcPct val="90000"/>
            </a:lnSpc>
            <a:spcBef>
              <a:spcPct val="0"/>
            </a:spcBef>
            <a:spcAft>
              <a:spcPct val="35000"/>
            </a:spcAft>
            <a:buNone/>
          </a:pPr>
          <a:r>
            <a:rPr lang="en-us" sz="2200" b="0" i="0" u="none" kern="1200" baseline="0"/>
            <a:t>Medication compensation </a:t>
          </a:r>
          <a:endParaRPr lang="en-us" sz="2200" kern="1200"/>
        </a:p>
      </dsp:txBody>
      <dsp:txXfrm>
        <a:off x="25759" y="137125"/>
        <a:ext cx="5046738" cy="476152"/>
      </dsp:txXfrm>
    </dsp:sp>
    <dsp:sp modelId="{AE72336A-59C1-4DFC-8704-E6FE9C8CC994}">
      <dsp:nvSpPr>
        <dsp:cNvPr id="0" name=""/>
        <dsp:cNvSpPr/>
      </dsp:nvSpPr>
      <dsp:spPr>
        <a:xfrm>
          <a:off x="0" y="639036"/>
          <a:ext cx="5098256" cy="22314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1870" tIns="27940" rIns="156464" bIns="27940" numCol="1" spcCol="1270" anchor="t" anchorCtr="0">
          <a:noAutofit/>
        </a:bodyPr>
        <a:lstStyle/>
        <a:p>
          <a:pPr marL="171450" lvl="1" indent="-171450" algn="ctr" defTabSz="755650" rtl="0">
            <a:lnSpc>
              <a:spcPct val="90000"/>
            </a:lnSpc>
            <a:spcBef>
              <a:spcPct val="0"/>
            </a:spcBef>
            <a:spcAft>
              <a:spcPct val="20000"/>
            </a:spcAft>
            <a:buChar char="•"/>
          </a:pPr>
          <a:r>
            <a:rPr lang="en-us" sz="1700" b="0" i="0" u="none" kern="1200" baseline="0"/>
            <a:t>Initial excess will not be reimbursed </a:t>
          </a:r>
          <a:endParaRPr lang="en-us" sz="1700" kern="1200"/>
        </a:p>
        <a:p>
          <a:pPr marL="171450" lvl="1" indent="-171450" algn="ctr" defTabSz="755650" rtl="0">
            <a:lnSpc>
              <a:spcPct val="90000"/>
            </a:lnSpc>
            <a:spcBef>
              <a:spcPct val="0"/>
            </a:spcBef>
            <a:spcAft>
              <a:spcPct val="20000"/>
            </a:spcAft>
            <a:buChar char="•"/>
          </a:pPr>
          <a:r>
            <a:rPr lang="en-us" sz="1700" b="0" i="0" u="none" kern="1200" baseline="0"/>
            <a:t>Excess €5.00/drug</a:t>
          </a:r>
          <a:endParaRPr lang="en-us" sz="1700" kern="1200"/>
        </a:p>
        <a:p>
          <a:pPr marL="171450" lvl="1" indent="-171450" algn="ctr" defTabSz="755650" rtl="0">
            <a:lnSpc>
              <a:spcPct val="90000"/>
            </a:lnSpc>
            <a:spcBef>
              <a:spcPct val="0"/>
            </a:spcBef>
            <a:spcAft>
              <a:spcPct val="20000"/>
            </a:spcAft>
            <a:buChar char="•"/>
          </a:pPr>
          <a:r>
            <a:rPr lang="en-us" sz="1700" b="0" i="0" u="none" kern="1200" baseline="0"/>
            <a:t>Medications that are eligible for Kela compensation and have been prescribed by a doctor are covered</a:t>
          </a:r>
          <a:endParaRPr lang="en-us" sz="1700" kern="1200"/>
        </a:p>
        <a:p>
          <a:pPr marL="171450" lvl="1" indent="-171450" algn="ctr" defTabSz="755650" rtl="0">
            <a:lnSpc>
              <a:spcPct val="90000"/>
            </a:lnSpc>
            <a:spcBef>
              <a:spcPct val="0"/>
            </a:spcBef>
            <a:spcAft>
              <a:spcPct val="20000"/>
            </a:spcAft>
            <a:buChar char="•"/>
          </a:pPr>
          <a:r>
            <a:rPr lang="en-us" sz="1700" b="0" i="0" u="none" kern="1200" baseline="0"/>
            <a:t>Reference price system</a:t>
          </a:r>
          <a:endParaRPr lang="en-us" sz="1700" kern="1200"/>
        </a:p>
        <a:p>
          <a:pPr marL="171450" lvl="1" indent="-171450" algn="ctr" defTabSz="755650" rtl="0">
            <a:lnSpc>
              <a:spcPct val="90000"/>
            </a:lnSpc>
            <a:spcBef>
              <a:spcPct val="0"/>
            </a:spcBef>
            <a:spcAft>
              <a:spcPct val="20000"/>
            </a:spcAft>
            <a:buChar char="•"/>
          </a:pPr>
          <a:r>
            <a:rPr lang="en-us" sz="1700" b="0" i="0" u="none" kern="1200" baseline="0"/>
            <a:t>Insurees’ rights to special medication compensation are processed by the Fund</a:t>
          </a:r>
          <a:endParaRPr lang="en-us" sz="1700" kern="1200" dirty="0"/>
        </a:p>
        <a:p>
          <a:pPr marL="171450" lvl="1" indent="-171450" algn="ctr" defTabSz="755650" rtl="0">
            <a:lnSpc>
              <a:spcPct val="90000"/>
            </a:lnSpc>
            <a:spcBef>
              <a:spcPct val="0"/>
            </a:spcBef>
            <a:spcAft>
              <a:spcPct val="20000"/>
            </a:spcAft>
            <a:buChar char="•"/>
          </a:pPr>
          <a:r>
            <a:rPr lang="en-us" sz="1700" b="0" i="0" u="none" kern="1200" baseline="0"/>
            <a:t>Billed for directly by partner pharmacies</a:t>
          </a:r>
          <a:endParaRPr lang="en-us" sz="1700" kern="1200"/>
        </a:p>
      </dsp:txBody>
      <dsp:txXfrm>
        <a:off x="0" y="639036"/>
        <a:ext cx="5098256" cy="2231460"/>
      </dsp:txXfrm>
    </dsp:sp>
    <dsp:sp modelId="{BB6FE0DE-8722-4D2C-AF98-1257E4DA5C22}">
      <dsp:nvSpPr>
        <dsp:cNvPr id="0" name=""/>
        <dsp:cNvSpPr/>
      </dsp:nvSpPr>
      <dsp:spPr>
        <a:xfrm>
          <a:off x="0" y="2870496"/>
          <a:ext cx="5098256" cy="527670"/>
        </a:xfrm>
        <a:prstGeom prst="roundRect">
          <a:avLst/>
        </a:prstGeom>
        <a:solidFill>
          <a:schemeClr val="accent2">
            <a:hueOff val="35353"/>
            <a:satOff val="-34487"/>
            <a:lumOff val="-1766"/>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rtl="0">
            <a:lnSpc>
              <a:spcPct val="90000"/>
            </a:lnSpc>
            <a:spcBef>
              <a:spcPct val="0"/>
            </a:spcBef>
            <a:spcAft>
              <a:spcPct val="35000"/>
            </a:spcAft>
            <a:buNone/>
          </a:pPr>
          <a:r>
            <a:rPr lang="en-us" sz="2200" b="0" i="0" u="none" kern="1200" baseline="0"/>
            <a:t>Podiatry</a:t>
          </a:r>
          <a:endParaRPr lang="en-us" sz="2200" kern="1200"/>
        </a:p>
      </dsp:txBody>
      <dsp:txXfrm>
        <a:off x="25759" y="2896255"/>
        <a:ext cx="5046738" cy="476152"/>
      </dsp:txXfrm>
    </dsp:sp>
    <dsp:sp modelId="{D72E271D-5710-43D5-8FB9-041D0B69856C}">
      <dsp:nvSpPr>
        <dsp:cNvPr id="0" name=""/>
        <dsp:cNvSpPr/>
      </dsp:nvSpPr>
      <dsp:spPr>
        <a:xfrm>
          <a:off x="0" y="3398166"/>
          <a:ext cx="5098256" cy="21403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1870" tIns="27940" rIns="156464" bIns="27940" numCol="1" spcCol="1270" anchor="t" anchorCtr="0">
          <a:noAutofit/>
        </a:bodyPr>
        <a:lstStyle/>
        <a:p>
          <a:pPr marL="171450" lvl="1" indent="-171450" algn="ctr" defTabSz="755650" rtl="0">
            <a:lnSpc>
              <a:spcPct val="90000"/>
            </a:lnSpc>
            <a:spcBef>
              <a:spcPct val="0"/>
            </a:spcBef>
            <a:spcAft>
              <a:spcPct val="20000"/>
            </a:spcAft>
            <a:buChar char="•"/>
          </a:pPr>
          <a:r>
            <a:rPr lang="en-us" sz="1700" b="0" i="0" u="none" kern="1200" baseline="0"/>
            <a:t>Compensation 75%</a:t>
          </a:r>
          <a:endParaRPr lang="en-us" sz="1700" kern="1200"/>
        </a:p>
        <a:p>
          <a:pPr marL="171450" lvl="1" indent="-171450" algn="ctr" defTabSz="755650" rtl="0">
            <a:lnSpc>
              <a:spcPct val="90000"/>
            </a:lnSpc>
            <a:spcBef>
              <a:spcPct val="0"/>
            </a:spcBef>
            <a:spcAft>
              <a:spcPct val="20000"/>
            </a:spcAft>
            <a:buChar char="•"/>
          </a:pPr>
          <a:r>
            <a:rPr lang="en-us" sz="1700" b="0" i="0" u="none" kern="1200" baseline="0"/>
            <a:t>Need for treatment must be ascertained at a practice; an occupational health doctor’s referral is required</a:t>
          </a:r>
          <a:endParaRPr lang="en-us" sz="1700" kern="1200" dirty="0"/>
        </a:p>
        <a:p>
          <a:pPr marL="171450" lvl="1" indent="-171450" algn="ctr" defTabSz="755650" rtl="0">
            <a:lnSpc>
              <a:spcPct val="90000"/>
            </a:lnSpc>
            <a:spcBef>
              <a:spcPct val="0"/>
            </a:spcBef>
            <a:spcAft>
              <a:spcPct val="20000"/>
            </a:spcAft>
            <a:buChar char="•"/>
          </a:pPr>
          <a:r>
            <a:rPr lang="en-us" sz="1700" b="0" i="0" u="none" kern="1200" baseline="0"/>
            <a:t>Three (3) treatment sessions in a series are eligible for compensation with a single referral</a:t>
          </a:r>
          <a:endParaRPr lang="en-us" sz="1700" kern="1200"/>
        </a:p>
        <a:p>
          <a:pPr marL="171450" lvl="1" indent="-171450" algn="ctr" defTabSz="755650" rtl="0">
            <a:lnSpc>
              <a:spcPct val="90000"/>
            </a:lnSpc>
            <a:spcBef>
              <a:spcPct val="0"/>
            </a:spcBef>
            <a:spcAft>
              <a:spcPct val="20000"/>
            </a:spcAft>
            <a:buChar char="•"/>
          </a:pPr>
          <a:r>
            <a:rPr lang="en-us" sz="1700" b="0" i="0" u="none" kern="1200" baseline="0"/>
            <a:t>The treatment must be provided by a trained podiatrist</a:t>
          </a:r>
          <a:endParaRPr lang="en-us" sz="1700" kern="1200"/>
        </a:p>
      </dsp:txBody>
      <dsp:txXfrm>
        <a:off x="0" y="3398166"/>
        <a:ext cx="5098256" cy="214038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5373110-C619-4621-9546-6F3CDBCDF726}"/>
              </a:ext>
            </a:extLst>
          </p:cNvPr>
          <p:cNvSpPr>
            <a:spLocks noGrp="1"/>
          </p:cNvSpPr>
          <p:nvPr>
            <p:ph type="hdr" sz="quarter"/>
          </p:nvPr>
        </p:nvSpPr>
        <p:spPr>
          <a:xfrm>
            <a:off x="0" y="0"/>
            <a:ext cx="2889362" cy="495300"/>
          </a:xfrm>
          <a:prstGeom prst="rect">
            <a:avLst/>
          </a:prstGeom>
        </p:spPr>
        <p:txBody>
          <a:bodyPr vert="horz" lIns="91440" tIns="45720" rIns="91440" bIns="45720" rtlCol="0"/>
          <a:lstStyle>
            <a:lvl1pPr algn="l">
              <a:defRPr sz="1200"/>
            </a:lvl1pPr>
          </a:lstStyle>
          <a:p>
            <a:endParaRPr lang="fi-FI"/>
          </a:p>
        </p:txBody>
      </p:sp>
      <p:sp>
        <p:nvSpPr>
          <p:cNvPr id="3" name="Date Placeholder 2">
            <a:extLst>
              <a:ext uri="{FF2B5EF4-FFF2-40B4-BE49-F238E27FC236}">
                <a16:creationId xmlns:a16="http://schemas.microsoft.com/office/drawing/2014/main" id="{DA48B054-19BC-4B80-B3D9-0824C7E5ED92}"/>
              </a:ext>
            </a:extLst>
          </p:cNvPr>
          <p:cNvSpPr>
            <a:spLocks noGrp="1"/>
          </p:cNvSpPr>
          <p:nvPr>
            <p:ph type="dt" sz="quarter" idx="1"/>
          </p:nvPr>
        </p:nvSpPr>
        <p:spPr>
          <a:xfrm>
            <a:off x="3778155" y="0"/>
            <a:ext cx="2889362" cy="495300"/>
          </a:xfrm>
          <a:prstGeom prst="rect">
            <a:avLst/>
          </a:prstGeom>
        </p:spPr>
        <p:txBody>
          <a:bodyPr vert="horz" lIns="91440" tIns="45720" rIns="91440" bIns="45720" rtlCol="0"/>
          <a:lstStyle>
            <a:lvl1pPr algn="r">
              <a:defRPr sz="1200"/>
            </a:lvl1pPr>
          </a:lstStyle>
          <a:p>
            <a:fld id="{D61D26A9-6490-4B31-9B17-DC63189D59EE}" type="datetimeFigureOut">
              <a:rPr lang="fi-FI" smtClean="0"/>
              <a:t>7.3.2024</a:t>
            </a:fld>
            <a:endParaRPr lang="fi-FI"/>
          </a:p>
        </p:txBody>
      </p:sp>
      <p:sp>
        <p:nvSpPr>
          <p:cNvPr id="4" name="Footer Placeholder 3">
            <a:extLst>
              <a:ext uri="{FF2B5EF4-FFF2-40B4-BE49-F238E27FC236}">
                <a16:creationId xmlns:a16="http://schemas.microsoft.com/office/drawing/2014/main" id="{03902077-922A-4D0A-82CD-828CE3F0A3B0}"/>
              </a:ext>
            </a:extLst>
          </p:cNvPr>
          <p:cNvSpPr>
            <a:spLocks noGrp="1"/>
          </p:cNvSpPr>
          <p:nvPr>
            <p:ph type="ftr" sz="quarter" idx="2"/>
          </p:nvPr>
        </p:nvSpPr>
        <p:spPr>
          <a:xfrm>
            <a:off x="0" y="9377363"/>
            <a:ext cx="2889362" cy="495300"/>
          </a:xfrm>
          <a:prstGeom prst="rect">
            <a:avLst/>
          </a:prstGeom>
        </p:spPr>
        <p:txBody>
          <a:bodyPr vert="horz" lIns="91440" tIns="45720" rIns="91440" bIns="45720" rtlCol="0" anchor="b"/>
          <a:lstStyle>
            <a:lvl1pPr algn="l">
              <a:defRPr sz="1200"/>
            </a:lvl1pPr>
          </a:lstStyle>
          <a:p>
            <a:endParaRPr lang="fi-FI"/>
          </a:p>
        </p:txBody>
      </p:sp>
      <p:sp>
        <p:nvSpPr>
          <p:cNvPr id="5" name="Slide Number Placeholder 4">
            <a:extLst>
              <a:ext uri="{FF2B5EF4-FFF2-40B4-BE49-F238E27FC236}">
                <a16:creationId xmlns:a16="http://schemas.microsoft.com/office/drawing/2014/main" id="{2BCA3B61-E091-40BE-AB0B-3D34DFD96FE6}"/>
              </a:ext>
            </a:extLst>
          </p:cNvPr>
          <p:cNvSpPr>
            <a:spLocks noGrp="1"/>
          </p:cNvSpPr>
          <p:nvPr>
            <p:ph type="sldNum" sz="quarter" idx="3"/>
          </p:nvPr>
        </p:nvSpPr>
        <p:spPr>
          <a:xfrm>
            <a:off x="3778155" y="9377363"/>
            <a:ext cx="2889362" cy="495300"/>
          </a:xfrm>
          <a:prstGeom prst="rect">
            <a:avLst/>
          </a:prstGeom>
        </p:spPr>
        <p:txBody>
          <a:bodyPr vert="horz" lIns="91440" tIns="45720" rIns="91440" bIns="45720" rtlCol="0" anchor="b"/>
          <a:lstStyle>
            <a:lvl1pPr algn="r">
              <a:defRPr sz="1200"/>
            </a:lvl1pPr>
          </a:lstStyle>
          <a:p>
            <a:fld id="{D93B6B86-F58C-4973-8ACC-98E0C902F040}" type="slidenum">
              <a:rPr lang="fi-FI" smtClean="0"/>
              <a:t>‹#›</a:t>
            </a:fld>
            <a:endParaRPr lang="fi-FI"/>
          </a:p>
        </p:txBody>
      </p:sp>
    </p:spTree>
    <p:extLst>
      <p:ext uri="{BB962C8B-B14F-4D97-AF65-F5344CB8AC3E}">
        <p14:creationId xmlns:p14="http://schemas.microsoft.com/office/powerpoint/2010/main" val="27590020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2"/>
            <a:ext cx="2889938" cy="493633"/>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777607" y="2"/>
            <a:ext cx="2889938" cy="493633"/>
          </a:xfrm>
          <a:prstGeom prst="rect">
            <a:avLst/>
          </a:prstGeom>
        </p:spPr>
        <p:txBody>
          <a:bodyPr vert="horz" lIns="91440" tIns="45720" rIns="91440" bIns="45720" rtlCol="0"/>
          <a:lstStyle>
            <a:lvl1pPr algn="r">
              <a:defRPr sz="1200"/>
            </a:lvl1pPr>
          </a:lstStyle>
          <a:p>
            <a:fld id="{8FC0A905-C2EC-440F-A863-BD7BA61CA50D}" type="datetimeFigureOut">
              <a:rPr lang="fi-FI" smtClean="0"/>
              <a:pPr/>
              <a:t>7.3.2024</a:t>
            </a:fld>
            <a:endParaRPr lang="fi-FI"/>
          </a:p>
        </p:txBody>
      </p:sp>
      <p:sp>
        <p:nvSpPr>
          <p:cNvPr id="4" name="Dian kuvan paikkamerkki 3"/>
          <p:cNvSpPr>
            <a:spLocks noGrp="1" noRot="1" noChangeAspect="1"/>
          </p:cNvSpPr>
          <p:nvPr>
            <p:ph type="sldImg" idx="2"/>
          </p:nvPr>
        </p:nvSpPr>
        <p:spPr>
          <a:xfrm>
            <a:off x="866775" y="739775"/>
            <a:ext cx="4935538" cy="3703638"/>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66909" y="4689515"/>
            <a:ext cx="5335270" cy="4442698"/>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9377318"/>
            <a:ext cx="2889938" cy="493633"/>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777607" y="9377318"/>
            <a:ext cx="2889938" cy="493633"/>
          </a:xfrm>
          <a:prstGeom prst="rect">
            <a:avLst/>
          </a:prstGeom>
        </p:spPr>
        <p:txBody>
          <a:bodyPr vert="horz" lIns="91440" tIns="45720" rIns="91440" bIns="45720" rtlCol="0" anchor="b"/>
          <a:lstStyle>
            <a:lvl1pPr algn="r">
              <a:defRPr sz="1200"/>
            </a:lvl1pPr>
          </a:lstStyle>
          <a:p>
            <a:fld id="{13D8E193-5C4F-4160-9E6A-557A424A80EE}" type="slidenum">
              <a:rPr lang="fi-FI" smtClean="0"/>
              <a:pPr/>
              <a:t>‹#›</a:t>
            </a:fld>
            <a:endParaRPr lang="fi-FI"/>
          </a:p>
        </p:txBody>
      </p:sp>
    </p:spTree>
    <p:extLst>
      <p:ext uri="{BB962C8B-B14F-4D97-AF65-F5344CB8AC3E}">
        <p14:creationId xmlns:p14="http://schemas.microsoft.com/office/powerpoint/2010/main" val="36573657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lgn="l" rtl="0"/>
            <a:fld id="{13D8E193-5C4F-4160-9E6A-557A424A80EE}" type="slidenum">
              <a:rPr/>
              <a:pPr/>
              <a:t>3</a:t>
            </a:fld>
            <a:endParaRPr lang="en-us"/>
          </a:p>
        </p:txBody>
      </p:sp>
    </p:spTree>
    <p:extLst>
      <p:ext uri="{BB962C8B-B14F-4D97-AF65-F5344CB8AC3E}">
        <p14:creationId xmlns:p14="http://schemas.microsoft.com/office/powerpoint/2010/main" val="7814111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algn="l" rtl="0"/>
            <a:r>
              <a:rPr lang="en-us" b="0" i="0" u="none" baseline="0"/>
              <a:t>esophagoscopy: esophagus </a:t>
            </a:r>
          </a:p>
          <a:p>
            <a:pPr algn="l" rtl="0"/>
            <a:r>
              <a:rPr lang="en-us" b="0" i="0" u="none" baseline="0"/>
              <a:t>gastroscopy: esophagus, stomach, duodenum </a:t>
            </a:r>
          </a:p>
          <a:p>
            <a:pPr algn="l" rtl="0"/>
            <a:r>
              <a:rPr lang="en-us" b="0" i="0" u="none" baseline="0"/>
              <a:t>duodenoscopy: duodenum </a:t>
            </a:r>
          </a:p>
          <a:p>
            <a:pPr algn="l" rtl="0"/>
            <a:r>
              <a:rPr lang="en-us" b="0" i="0" u="none" baseline="0"/>
              <a:t>colonoscopy: colon</a:t>
            </a:r>
          </a:p>
          <a:p>
            <a:pPr algn="l" rtl="0"/>
            <a:r>
              <a:rPr lang="en-us" b="0" i="0" u="none" baseline="0"/>
              <a:t>sigmoidoscopy: sigmoid colon</a:t>
            </a:r>
            <a:endParaRPr lang="en-us" dirty="0"/>
          </a:p>
        </p:txBody>
      </p:sp>
      <p:sp>
        <p:nvSpPr>
          <p:cNvPr id="4" name="Dian numeron paikkamerkki 3"/>
          <p:cNvSpPr>
            <a:spLocks noGrp="1"/>
          </p:cNvSpPr>
          <p:nvPr>
            <p:ph type="sldNum" sz="quarter" idx="10"/>
          </p:nvPr>
        </p:nvSpPr>
        <p:spPr/>
        <p:txBody>
          <a:bodyPr/>
          <a:lstStyle/>
          <a:p>
            <a:pPr algn="l" rtl="0"/>
            <a:fld id="{13D8E193-5C4F-4160-9E6A-557A424A80EE}" type="slidenum">
              <a:rPr/>
              <a:pPr/>
              <a:t>16</a:t>
            </a:fld>
            <a:endParaRPr lang="en-us"/>
          </a:p>
        </p:txBody>
      </p:sp>
    </p:spTree>
    <p:extLst>
      <p:ext uri="{BB962C8B-B14F-4D97-AF65-F5344CB8AC3E}">
        <p14:creationId xmlns:p14="http://schemas.microsoft.com/office/powerpoint/2010/main" val="1142239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fld id="{D662D0FC-A2DB-4BAE-8D76-3A3700632561}" type="datetimeFigureOut">
              <a:rPr lang="fi-FI" smtClean="0"/>
              <a:pPr>
                <a:defRPr/>
              </a:pPr>
              <a:t>7.3.2024</a:t>
            </a:fld>
            <a:endParaRPr lang="fi-FI"/>
          </a:p>
        </p:txBody>
      </p:sp>
      <p:sp>
        <p:nvSpPr>
          <p:cNvPr id="5" name="Footer Placeholder 4"/>
          <p:cNvSpPr>
            <a:spLocks noGrp="1"/>
          </p:cNvSpPr>
          <p:nvPr>
            <p:ph type="ftr" sz="quarter" idx="11"/>
          </p:nvPr>
        </p:nvSpPr>
        <p:spPr/>
        <p:txBody>
          <a:bodyPr/>
          <a:lstStyle/>
          <a:p>
            <a:pPr>
              <a:defRPr/>
            </a:pPr>
            <a:endParaRPr lang="fi-FI"/>
          </a:p>
        </p:txBody>
      </p:sp>
      <p:sp>
        <p:nvSpPr>
          <p:cNvPr id="6" name="Slide Number Placeholder 5"/>
          <p:cNvSpPr>
            <a:spLocks noGrp="1"/>
          </p:cNvSpPr>
          <p:nvPr>
            <p:ph type="sldNum" sz="quarter" idx="12"/>
          </p:nvPr>
        </p:nvSpPr>
        <p:spPr/>
        <p:txBody>
          <a:bodyPr/>
          <a:lstStyle/>
          <a:p>
            <a:pPr>
              <a:defRPr/>
            </a:pPr>
            <a:fld id="{6BB35896-D583-4452-8E5C-72CB77725383}" type="slidenum">
              <a:rPr lang="fi-FI" smtClean="0"/>
              <a:pPr>
                <a:defRPr/>
              </a:pPr>
              <a:t>‹#›</a:t>
            </a:fld>
            <a:endParaRPr lang="fi-FI"/>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267296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D662D0FC-A2DB-4BAE-8D76-3A3700632561}" type="datetimeFigureOut">
              <a:rPr lang="fi-FI" smtClean="0"/>
              <a:pPr>
                <a:defRPr/>
              </a:pPr>
              <a:t>7.3.2024</a:t>
            </a:fld>
            <a:endParaRPr lang="fi-FI"/>
          </a:p>
        </p:txBody>
      </p:sp>
      <p:sp>
        <p:nvSpPr>
          <p:cNvPr id="5" name="Footer Placeholder 4"/>
          <p:cNvSpPr>
            <a:spLocks noGrp="1"/>
          </p:cNvSpPr>
          <p:nvPr>
            <p:ph type="ftr" sz="quarter" idx="11"/>
          </p:nvPr>
        </p:nvSpPr>
        <p:spPr/>
        <p:txBody>
          <a:bodyPr/>
          <a:lstStyle/>
          <a:p>
            <a:pPr>
              <a:defRPr/>
            </a:pPr>
            <a:endParaRPr lang="fi-FI"/>
          </a:p>
        </p:txBody>
      </p:sp>
      <p:sp>
        <p:nvSpPr>
          <p:cNvPr id="6" name="Slide Number Placeholder 5"/>
          <p:cNvSpPr>
            <a:spLocks noGrp="1"/>
          </p:cNvSpPr>
          <p:nvPr>
            <p:ph type="sldNum" sz="quarter" idx="12"/>
          </p:nvPr>
        </p:nvSpPr>
        <p:spPr/>
        <p:txBody>
          <a:bodyPr/>
          <a:lstStyle/>
          <a:p>
            <a:pPr>
              <a:defRPr/>
            </a:pPr>
            <a:fld id="{6BB35896-D583-4452-8E5C-72CB77725383}" type="slidenum">
              <a:rPr lang="fi-FI" smtClean="0"/>
              <a:pPr>
                <a:defRPr/>
              </a:pPr>
              <a:t>‹#›</a:t>
            </a:fld>
            <a:endParaRPr lang="fi-FI"/>
          </a:p>
        </p:txBody>
      </p:sp>
    </p:spTree>
    <p:extLst>
      <p:ext uri="{BB962C8B-B14F-4D97-AF65-F5344CB8AC3E}">
        <p14:creationId xmlns:p14="http://schemas.microsoft.com/office/powerpoint/2010/main" val="1545698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D662D0FC-A2DB-4BAE-8D76-3A3700632561}" type="datetimeFigureOut">
              <a:rPr lang="fi-FI" smtClean="0"/>
              <a:pPr>
                <a:defRPr/>
              </a:pPr>
              <a:t>7.3.2024</a:t>
            </a:fld>
            <a:endParaRPr lang="fi-FI"/>
          </a:p>
        </p:txBody>
      </p:sp>
      <p:sp>
        <p:nvSpPr>
          <p:cNvPr id="5" name="Footer Placeholder 4"/>
          <p:cNvSpPr>
            <a:spLocks noGrp="1"/>
          </p:cNvSpPr>
          <p:nvPr>
            <p:ph type="ftr" sz="quarter" idx="11"/>
          </p:nvPr>
        </p:nvSpPr>
        <p:spPr/>
        <p:txBody>
          <a:bodyPr/>
          <a:lstStyle/>
          <a:p>
            <a:pPr>
              <a:defRPr/>
            </a:pPr>
            <a:endParaRPr lang="fi-FI"/>
          </a:p>
        </p:txBody>
      </p:sp>
      <p:sp>
        <p:nvSpPr>
          <p:cNvPr id="6" name="Slide Number Placeholder 5"/>
          <p:cNvSpPr>
            <a:spLocks noGrp="1"/>
          </p:cNvSpPr>
          <p:nvPr>
            <p:ph type="sldNum" sz="quarter" idx="12"/>
          </p:nvPr>
        </p:nvSpPr>
        <p:spPr/>
        <p:txBody>
          <a:bodyPr/>
          <a:lstStyle/>
          <a:p>
            <a:pPr>
              <a:defRPr/>
            </a:pPr>
            <a:fld id="{6BB35896-D583-4452-8E5C-72CB77725383}" type="slidenum">
              <a:rPr lang="fi-FI" smtClean="0"/>
              <a:pPr>
                <a:defRPr/>
              </a:pPr>
              <a:t>‹#›</a:t>
            </a:fld>
            <a:endParaRPr lang="fi-FI"/>
          </a:p>
        </p:txBody>
      </p:sp>
    </p:spTree>
    <p:extLst>
      <p:ext uri="{BB962C8B-B14F-4D97-AF65-F5344CB8AC3E}">
        <p14:creationId xmlns:p14="http://schemas.microsoft.com/office/powerpoint/2010/main" val="17829069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D662D0FC-A2DB-4BAE-8D76-3A3700632561}" type="datetimeFigureOut">
              <a:rPr lang="fi-FI" smtClean="0"/>
              <a:pPr>
                <a:defRPr/>
              </a:pPr>
              <a:t>7.3.2024</a:t>
            </a:fld>
            <a:endParaRPr lang="fi-FI"/>
          </a:p>
        </p:txBody>
      </p:sp>
      <p:sp>
        <p:nvSpPr>
          <p:cNvPr id="5" name="Footer Placeholder 4"/>
          <p:cNvSpPr>
            <a:spLocks noGrp="1"/>
          </p:cNvSpPr>
          <p:nvPr>
            <p:ph type="ftr" sz="quarter" idx="11"/>
          </p:nvPr>
        </p:nvSpPr>
        <p:spPr/>
        <p:txBody>
          <a:bodyPr/>
          <a:lstStyle/>
          <a:p>
            <a:pPr>
              <a:defRPr/>
            </a:pPr>
            <a:endParaRPr lang="fi-FI"/>
          </a:p>
        </p:txBody>
      </p:sp>
      <p:sp>
        <p:nvSpPr>
          <p:cNvPr id="6" name="Slide Number Placeholder 5"/>
          <p:cNvSpPr>
            <a:spLocks noGrp="1"/>
          </p:cNvSpPr>
          <p:nvPr>
            <p:ph type="sldNum" sz="quarter" idx="12"/>
          </p:nvPr>
        </p:nvSpPr>
        <p:spPr/>
        <p:txBody>
          <a:bodyPr/>
          <a:lstStyle/>
          <a:p>
            <a:pPr>
              <a:defRPr/>
            </a:pPr>
            <a:fld id="{6BB35896-D583-4452-8E5C-72CB77725383}" type="slidenum">
              <a:rPr lang="fi-FI" smtClean="0"/>
              <a:pPr>
                <a:defRPr/>
              </a:pPr>
              <a:t>‹#›</a:t>
            </a:fld>
            <a:endParaRPr lang="fi-FI"/>
          </a:p>
        </p:txBody>
      </p:sp>
    </p:spTree>
    <p:extLst>
      <p:ext uri="{BB962C8B-B14F-4D97-AF65-F5344CB8AC3E}">
        <p14:creationId xmlns:p14="http://schemas.microsoft.com/office/powerpoint/2010/main" val="3703790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fld id="{D662D0FC-A2DB-4BAE-8D76-3A3700632561}" type="datetimeFigureOut">
              <a:rPr lang="fi-FI" smtClean="0"/>
              <a:pPr>
                <a:defRPr/>
              </a:pPr>
              <a:t>7.3.2024</a:t>
            </a:fld>
            <a:endParaRPr lang="fi-FI"/>
          </a:p>
        </p:txBody>
      </p:sp>
      <p:sp>
        <p:nvSpPr>
          <p:cNvPr id="5" name="Footer Placeholder 4"/>
          <p:cNvSpPr>
            <a:spLocks noGrp="1"/>
          </p:cNvSpPr>
          <p:nvPr>
            <p:ph type="ftr" sz="quarter" idx="11"/>
          </p:nvPr>
        </p:nvSpPr>
        <p:spPr/>
        <p:txBody>
          <a:bodyPr/>
          <a:lstStyle/>
          <a:p>
            <a:pPr>
              <a:defRPr/>
            </a:pPr>
            <a:endParaRPr lang="fi-FI"/>
          </a:p>
        </p:txBody>
      </p:sp>
      <p:sp>
        <p:nvSpPr>
          <p:cNvPr id="6" name="Slide Number Placeholder 5"/>
          <p:cNvSpPr>
            <a:spLocks noGrp="1"/>
          </p:cNvSpPr>
          <p:nvPr>
            <p:ph type="sldNum" sz="quarter" idx="12"/>
          </p:nvPr>
        </p:nvSpPr>
        <p:spPr/>
        <p:txBody>
          <a:bodyPr/>
          <a:lstStyle/>
          <a:p>
            <a:pPr>
              <a:defRPr/>
            </a:pPr>
            <a:fld id="{6BB35896-D583-4452-8E5C-72CB77725383}" type="slidenum">
              <a:rPr lang="fi-FI" smtClean="0"/>
              <a:pPr>
                <a:defRPr/>
              </a:pPr>
              <a:t>‹#›</a:t>
            </a:fld>
            <a:endParaRPr lang="fi-FI"/>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578109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D662D0FC-A2DB-4BAE-8D76-3A3700632561}" type="datetimeFigureOut">
              <a:rPr lang="fi-FI" smtClean="0"/>
              <a:pPr>
                <a:defRPr/>
              </a:pPr>
              <a:t>7.3.2024</a:t>
            </a:fld>
            <a:endParaRPr lang="fi-FI"/>
          </a:p>
        </p:txBody>
      </p:sp>
      <p:sp>
        <p:nvSpPr>
          <p:cNvPr id="6" name="Footer Placeholder 5"/>
          <p:cNvSpPr>
            <a:spLocks noGrp="1"/>
          </p:cNvSpPr>
          <p:nvPr>
            <p:ph type="ftr" sz="quarter" idx="11"/>
          </p:nvPr>
        </p:nvSpPr>
        <p:spPr/>
        <p:txBody>
          <a:bodyPr/>
          <a:lstStyle/>
          <a:p>
            <a:pPr>
              <a:defRPr/>
            </a:pPr>
            <a:endParaRPr lang="fi-FI"/>
          </a:p>
        </p:txBody>
      </p:sp>
      <p:sp>
        <p:nvSpPr>
          <p:cNvPr id="7" name="Slide Number Placeholder 6"/>
          <p:cNvSpPr>
            <a:spLocks noGrp="1"/>
          </p:cNvSpPr>
          <p:nvPr>
            <p:ph type="sldNum" sz="quarter" idx="12"/>
          </p:nvPr>
        </p:nvSpPr>
        <p:spPr/>
        <p:txBody>
          <a:bodyPr/>
          <a:lstStyle/>
          <a:p>
            <a:pPr>
              <a:defRPr/>
            </a:pPr>
            <a:fld id="{6BB35896-D583-4452-8E5C-72CB77725383}" type="slidenum">
              <a:rPr lang="fi-FI" smtClean="0"/>
              <a:pPr>
                <a:defRPr/>
              </a:pPr>
              <a:t>‹#›</a:t>
            </a:fld>
            <a:endParaRPr lang="fi-FI"/>
          </a:p>
        </p:txBody>
      </p:sp>
    </p:spTree>
    <p:extLst>
      <p:ext uri="{BB962C8B-B14F-4D97-AF65-F5344CB8AC3E}">
        <p14:creationId xmlns:p14="http://schemas.microsoft.com/office/powerpoint/2010/main" val="706225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D662D0FC-A2DB-4BAE-8D76-3A3700632561}" type="datetimeFigureOut">
              <a:rPr lang="fi-FI" smtClean="0"/>
              <a:pPr>
                <a:defRPr/>
              </a:pPr>
              <a:t>7.3.2024</a:t>
            </a:fld>
            <a:endParaRPr lang="fi-FI"/>
          </a:p>
        </p:txBody>
      </p:sp>
      <p:sp>
        <p:nvSpPr>
          <p:cNvPr id="8" name="Footer Placeholder 7"/>
          <p:cNvSpPr>
            <a:spLocks noGrp="1"/>
          </p:cNvSpPr>
          <p:nvPr>
            <p:ph type="ftr" sz="quarter" idx="11"/>
          </p:nvPr>
        </p:nvSpPr>
        <p:spPr/>
        <p:txBody>
          <a:bodyPr/>
          <a:lstStyle/>
          <a:p>
            <a:pPr>
              <a:defRPr/>
            </a:pPr>
            <a:endParaRPr lang="fi-FI"/>
          </a:p>
        </p:txBody>
      </p:sp>
      <p:sp>
        <p:nvSpPr>
          <p:cNvPr id="9" name="Slide Number Placeholder 8"/>
          <p:cNvSpPr>
            <a:spLocks noGrp="1"/>
          </p:cNvSpPr>
          <p:nvPr>
            <p:ph type="sldNum" sz="quarter" idx="12"/>
          </p:nvPr>
        </p:nvSpPr>
        <p:spPr/>
        <p:txBody>
          <a:bodyPr/>
          <a:lstStyle/>
          <a:p>
            <a:pPr>
              <a:defRPr/>
            </a:pPr>
            <a:fld id="{6BB35896-D583-4452-8E5C-72CB77725383}" type="slidenum">
              <a:rPr lang="fi-FI" smtClean="0"/>
              <a:pPr>
                <a:defRPr/>
              </a:pPr>
              <a:t>‹#›</a:t>
            </a:fld>
            <a:endParaRPr lang="fi-FI"/>
          </a:p>
        </p:txBody>
      </p:sp>
    </p:spTree>
    <p:extLst>
      <p:ext uri="{BB962C8B-B14F-4D97-AF65-F5344CB8AC3E}">
        <p14:creationId xmlns:p14="http://schemas.microsoft.com/office/powerpoint/2010/main" val="13204747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fld id="{D662D0FC-A2DB-4BAE-8D76-3A3700632561}" type="datetimeFigureOut">
              <a:rPr lang="fi-FI" smtClean="0"/>
              <a:pPr>
                <a:defRPr/>
              </a:pPr>
              <a:t>7.3.2024</a:t>
            </a:fld>
            <a:endParaRPr lang="fi-FI"/>
          </a:p>
        </p:txBody>
      </p:sp>
      <p:sp>
        <p:nvSpPr>
          <p:cNvPr id="4" name="Footer Placeholder 3"/>
          <p:cNvSpPr>
            <a:spLocks noGrp="1"/>
          </p:cNvSpPr>
          <p:nvPr>
            <p:ph type="ftr" sz="quarter" idx="11"/>
          </p:nvPr>
        </p:nvSpPr>
        <p:spPr/>
        <p:txBody>
          <a:bodyPr/>
          <a:lstStyle/>
          <a:p>
            <a:pPr>
              <a:defRPr/>
            </a:pPr>
            <a:endParaRPr lang="fi-FI"/>
          </a:p>
        </p:txBody>
      </p:sp>
      <p:sp>
        <p:nvSpPr>
          <p:cNvPr id="5" name="Slide Number Placeholder 4"/>
          <p:cNvSpPr>
            <a:spLocks noGrp="1"/>
          </p:cNvSpPr>
          <p:nvPr>
            <p:ph type="sldNum" sz="quarter" idx="12"/>
          </p:nvPr>
        </p:nvSpPr>
        <p:spPr/>
        <p:txBody>
          <a:bodyPr/>
          <a:lstStyle/>
          <a:p>
            <a:pPr>
              <a:defRPr/>
            </a:pPr>
            <a:fld id="{6BB35896-D583-4452-8E5C-72CB77725383}" type="slidenum">
              <a:rPr lang="fi-FI" smtClean="0"/>
              <a:pPr>
                <a:defRPr/>
              </a:pPr>
              <a:t>‹#›</a:t>
            </a:fld>
            <a:endParaRPr lang="fi-FI"/>
          </a:p>
        </p:txBody>
      </p:sp>
    </p:spTree>
    <p:extLst>
      <p:ext uri="{BB962C8B-B14F-4D97-AF65-F5344CB8AC3E}">
        <p14:creationId xmlns:p14="http://schemas.microsoft.com/office/powerpoint/2010/main" val="4674580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pPr>
              <a:defRPr/>
            </a:pPr>
            <a:fld id="{D662D0FC-A2DB-4BAE-8D76-3A3700632561}" type="datetimeFigureOut">
              <a:rPr lang="fi-FI" smtClean="0"/>
              <a:pPr>
                <a:defRPr/>
              </a:pPr>
              <a:t>7.3.2024</a:t>
            </a:fld>
            <a:endParaRPr lang="fi-FI"/>
          </a:p>
        </p:txBody>
      </p:sp>
      <p:sp>
        <p:nvSpPr>
          <p:cNvPr id="8" name="Footer Placeholder 7"/>
          <p:cNvSpPr>
            <a:spLocks noGrp="1"/>
          </p:cNvSpPr>
          <p:nvPr>
            <p:ph type="ftr" sz="quarter" idx="11"/>
          </p:nvPr>
        </p:nvSpPr>
        <p:spPr/>
        <p:txBody>
          <a:bodyPr/>
          <a:lstStyle>
            <a:lvl1pPr>
              <a:defRPr>
                <a:solidFill>
                  <a:srgbClr val="FFFFFF"/>
                </a:solidFill>
              </a:defRPr>
            </a:lvl1pPr>
          </a:lstStyle>
          <a:p>
            <a:pPr>
              <a:defRPr/>
            </a:pPr>
            <a:endParaRPr lang="fi-FI"/>
          </a:p>
        </p:txBody>
      </p:sp>
      <p:sp>
        <p:nvSpPr>
          <p:cNvPr id="9" name="Slide Number Placeholder 8"/>
          <p:cNvSpPr>
            <a:spLocks noGrp="1"/>
          </p:cNvSpPr>
          <p:nvPr>
            <p:ph type="sldNum" sz="quarter" idx="12"/>
          </p:nvPr>
        </p:nvSpPr>
        <p:spPr/>
        <p:txBody>
          <a:bodyPr/>
          <a:lstStyle/>
          <a:p>
            <a:pPr>
              <a:defRPr/>
            </a:pPr>
            <a:fld id="{6BB35896-D583-4452-8E5C-72CB77725383}" type="slidenum">
              <a:rPr lang="fi-FI" smtClean="0"/>
              <a:pPr>
                <a:defRPr/>
              </a:pPr>
              <a:t>‹#›</a:t>
            </a:fld>
            <a:endParaRPr lang="fi-FI"/>
          </a:p>
        </p:txBody>
      </p:sp>
    </p:spTree>
    <p:extLst>
      <p:ext uri="{BB962C8B-B14F-4D97-AF65-F5344CB8AC3E}">
        <p14:creationId xmlns:p14="http://schemas.microsoft.com/office/powerpoint/2010/main" val="40216353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pPr>
              <a:defRPr/>
            </a:pPr>
            <a:fld id="{D662D0FC-A2DB-4BAE-8D76-3A3700632561}" type="datetimeFigureOut">
              <a:rPr lang="fi-FI" smtClean="0"/>
              <a:pPr>
                <a:defRPr/>
              </a:pPr>
              <a:t>7.3.2024</a:t>
            </a:fld>
            <a:endParaRPr lang="fi-FI"/>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pPr>
              <a:defRPr/>
            </a:pPr>
            <a:endParaRPr lang="fi-FI"/>
          </a:p>
        </p:txBody>
      </p:sp>
      <p:sp>
        <p:nvSpPr>
          <p:cNvPr id="7" name="Slide Number Placeholder 6"/>
          <p:cNvSpPr>
            <a:spLocks noGrp="1"/>
          </p:cNvSpPr>
          <p:nvPr>
            <p:ph type="sldNum" sz="quarter" idx="12"/>
          </p:nvPr>
        </p:nvSpPr>
        <p:spPr/>
        <p:txBody>
          <a:bodyPr/>
          <a:lstStyle>
            <a:lvl1pPr>
              <a:defRPr>
                <a:solidFill>
                  <a:schemeClr val="tx2"/>
                </a:solidFill>
              </a:defRPr>
            </a:lvl1pPr>
          </a:lstStyle>
          <a:p>
            <a:pPr>
              <a:defRPr/>
            </a:pPr>
            <a:fld id="{6BB35896-D583-4452-8E5C-72CB77725383}" type="slidenum">
              <a:rPr lang="fi-FI" smtClean="0"/>
              <a:pPr>
                <a:defRPr/>
              </a:pPr>
              <a:t>‹#›</a:t>
            </a:fld>
            <a:endParaRPr lang="fi-FI"/>
          </a:p>
        </p:txBody>
      </p:sp>
    </p:spTree>
    <p:extLst>
      <p:ext uri="{BB962C8B-B14F-4D97-AF65-F5344CB8AC3E}">
        <p14:creationId xmlns:p14="http://schemas.microsoft.com/office/powerpoint/2010/main" val="101227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pPr>
              <a:defRPr/>
            </a:pPr>
            <a:fld id="{D662D0FC-A2DB-4BAE-8D76-3A3700632561}" type="datetimeFigureOut">
              <a:rPr lang="fi-FI" smtClean="0"/>
              <a:pPr>
                <a:defRPr/>
              </a:pPr>
              <a:t>7.3.2024</a:t>
            </a:fld>
            <a:endParaRPr lang="fi-FI"/>
          </a:p>
        </p:txBody>
      </p:sp>
      <p:sp>
        <p:nvSpPr>
          <p:cNvPr id="6" name="Footer Placeholder 5"/>
          <p:cNvSpPr>
            <a:spLocks noGrp="1"/>
          </p:cNvSpPr>
          <p:nvPr>
            <p:ph type="ftr" sz="quarter" idx="11"/>
          </p:nvPr>
        </p:nvSpPr>
        <p:spPr/>
        <p:txBody>
          <a:bodyPr/>
          <a:lstStyle/>
          <a:p>
            <a:pPr>
              <a:defRPr/>
            </a:pPr>
            <a:endParaRPr lang="fi-FI"/>
          </a:p>
        </p:txBody>
      </p:sp>
      <p:sp>
        <p:nvSpPr>
          <p:cNvPr id="7" name="Slide Number Placeholder 6"/>
          <p:cNvSpPr>
            <a:spLocks noGrp="1"/>
          </p:cNvSpPr>
          <p:nvPr>
            <p:ph type="sldNum" sz="quarter" idx="12"/>
          </p:nvPr>
        </p:nvSpPr>
        <p:spPr/>
        <p:txBody>
          <a:bodyPr/>
          <a:lstStyle/>
          <a:p>
            <a:pPr>
              <a:defRPr/>
            </a:pPr>
            <a:fld id="{6BB35896-D583-4452-8E5C-72CB77725383}" type="slidenum">
              <a:rPr lang="fi-FI" smtClean="0"/>
              <a:pPr>
                <a:defRPr/>
              </a:pPr>
              <a:t>‹#›</a:t>
            </a:fld>
            <a:endParaRPr lang="fi-FI"/>
          </a:p>
        </p:txBody>
      </p:sp>
    </p:spTree>
    <p:extLst>
      <p:ext uri="{BB962C8B-B14F-4D97-AF65-F5344CB8AC3E}">
        <p14:creationId xmlns:p14="http://schemas.microsoft.com/office/powerpoint/2010/main" val="22862458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pPr>
              <a:defRPr/>
            </a:pPr>
            <a:fld id="{D662D0FC-A2DB-4BAE-8D76-3A3700632561}" type="datetimeFigureOut">
              <a:rPr lang="fi-FI" smtClean="0"/>
              <a:pPr>
                <a:defRPr/>
              </a:pPr>
              <a:t>7.3.2024</a:t>
            </a:fld>
            <a:endParaRPr lang="fi-FI"/>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pPr>
              <a:defRPr/>
            </a:pPr>
            <a:endParaRPr lang="fi-FI"/>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pPr>
              <a:defRPr/>
            </a:pPr>
            <a:fld id="{6BB35896-D583-4452-8E5C-72CB77725383}" type="slidenum">
              <a:rPr lang="fi-FI" smtClean="0"/>
              <a:pPr>
                <a:defRPr/>
              </a:pPr>
              <a:t>‹#›</a:t>
            </a:fld>
            <a:endParaRPr lang="fi-FI"/>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57474648"/>
      </p:ext>
    </p:extLst>
  </p:cSld>
  <p:clrMap bg1="lt1" tx1="dk1" bg2="lt2" tx2="dk2" accent1="accent1" accent2="accent2" accent3="accent3" accent4="accent4" accent5="accent5" accent6="accent6" hlink="hlink" folHlink="folHlink"/>
  <p:sldLayoutIdLst>
    <p:sldLayoutId id="2147483907" r:id="rId1"/>
    <p:sldLayoutId id="2147483908" r:id="rId2"/>
    <p:sldLayoutId id="2147483909" r:id="rId3"/>
    <p:sldLayoutId id="2147483910" r:id="rId4"/>
    <p:sldLayoutId id="2147483911" r:id="rId5"/>
    <p:sldLayoutId id="2147483912" r:id="rId6"/>
    <p:sldLayoutId id="2147483913" r:id="rId7"/>
    <p:sldLayoutId id="2147483914" r:id="rId8"/>
    <p:sldLayoutId id="2147483915" r:id="rId9"/>
    <p:sldLayoutId id="2147483916" r:id="rId10"/>
    <p:sldLayoutId id="2147483917"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9.xml.rels><?xml version="1.0" encoding="UTF-8" standalone="yes"?>
<Relationships xmlns="http://schemas.openxmlformats.org/package/2006/relationships"><Relationship Id="rId2" Type="http://schemas.openxmlformats.org/officeDocument/2006/relationships/hyperlink" Target="https://julkiterhikki.valvira.fi/?lang=fi"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ww.kela.fi/" TargetMode="External"/><Relationship Id="rId2" Type="http://schemas.openxmlformats.org/officeDocument/2006/relationships/hyperlink" Target="http://www.lokomonsairauskassa.fi/"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8C6E698C-8155-4B8B-BDC9-B7299772B5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p:nvSpPr>
          <p:cNvPr id="2" name="Otsikko 1"/>
          <p:cNvSpPr>
            <a:spLocks noGrp="1"/>
          </p:cNvSpPr>
          <p:nvPr>
            <p:ph type="ctrTitle"/>
          </p:nvPr>
        </p:nvSpPr>
        <p:spPr>
          <a:xfrm>
            <a:off x="723900" y="643467"/>
            <a:ext cx="4691270" cy="5054008"/>
          </a:xfrm>
        </p:spPr>
        <p:txBody>
          <a:bodyPr anchor="ctr">
            <a:normAutofit/>
          </a:bodyPr>
          <a:lstStyle/>
          <a:p>
            <a:pPr algn="r" rtl="0" eaLnBrk="1" fontAlgn="auto" hangingPunct="1">
              <a:spcAft>
                <a:spcPts val="0"/>
              </a:spcAft>
              <a:defRPr/>
            </a:pPr>
            <a:r>
              <a:rPr lang="en-us" sz="6800" b="0" i="0" u="none" baseline="0"/>
              <a:t>Lokomo’s Sickness Fund</a:t>
            </a:r>
          </a:p>
        </p:txBody>
      </p:sp>
      <p:sp>
        <p:nvSpPr>
          <p:cNvPr id="3075" name="Alaotsikko 2"/>
          <p:cNvSpPr>
            <a:spLocks noGrp="1"/>
          </p:cNvSpPr>
          <p:nvPr>
            <p:ph type="subTitle" idx="1"/>
          </p:nvPr>
        </p:nvSpPr>
        <p:spPr>
          <a:xfrm>
            <a:off x="5903246" y="643467"/>
            <a:ext cx="2506116" cy="5054008"/>
          </a:xfrm>
        </p:spPr>
        <p:txBody>
          <a:bodyPr anchor="ctr">
            <a:normAutofit/>
          </a:bodyPr>
          <a:lstStyle/>
          <a:p>
            <a:pPr marR="0" algn="l" rtl="0" eaLnBrk="1" hangingPunct="1"/>
            <a:endParaRPr lang="en-us" dirty="0"/>
          </a:p>
          <a:p>
            <a:pPr marR="0" algn="l" rtl="0" eaLnBrk="1" hangingPunct="1"/>
            <a:endParaRPr lang="en-us" dirty="0"/>
          </a:p>
          <a:p>
            <a:pPr marR="0" algn="l" rtl="0" eaLnBrk="1" hangingPunct="1"/>
            <a:endParaRPr lang="en-us" dirty="0"/>
          </a:p>
          <a:p>
            <a:pPr marR="0" algn="l" rtl="0" eaLnBrk="1" hangingPunct="1"/>
            <a:r>
              <a:rPr lang="en-us" b="1" i="0" u="none" baseline="0" dirty="0"/>
              <a:t>Welcome event 2024</a:t>
            </a:r>
          </a:p>
          <a:p>
            <a:pPr marR="0" algn="l" rtl="0" eaLnBrk="1" hangingPunct="1"/>
            <a:endParaRPr lang="en-us" dirty="0"/>
          </a:p>
          <a:p>
            <a:pPr marR="0" algn="l" rtl="0" eaLnBrk="1" hangingPunct="1"/>
            <a:endParaRPr lang="en-us" dirty="0"/>
          </a:p>
          <a:p>
            <a:pPr marR="0" algn="l" rtl="0" eaLnBrk="1" hangingPunct="1"/>
            <a:endParaRPr lang="en-us" dirty="0"/>
          </a:p>
          <a:p>
            <a:pPr marR="0" algn="l" rtl="0" eaLnBrk="1" hangingPunct="1"/>
            <a:r>
              <a:rPr lang="en-us" b="0" i="0" u="none" baseline="0" dirty="0"/>
              <a:t>Taina Tuominen</a:t>
            </a:r>
          </a:p>
          <a:p>
            <a:pPr marR="0" algn="l" rtl="0" eaLnBrk="1" hangingPunct="1"/>
            <a:endParaRPr lang="en-us" dirty="0"/>
          </a:p>
          <a:p>
            <a:pPr marR="0" algn="l" rtl="0" eaLnBrk="1" hangingPunct="1"/>
            <a:endParaRPr lang="en-us" dirty="0"/>
          </a:p>
        </p:txBody>
      </p:sp>
      <p:cxnSp>
        <p:nvCxnSpPr>
          <p:cNvPr id="74" name="Straight Connector 73">
            <a:extLst>
              <a:ext uri="{FF2B5EF4-FFF2-40B4-BE49-F238E27FC236}">
                <a16:creationId xmlns:a16="http://schemas.microsoft.com/office/drawing/2014/main" id="{09525C9A-1972-4836-BA7A-706C946EF4D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650992" y="1391367"/>
            <a:ext cx="0" cy="3558208"/>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6" name="Rectangle 75">
            <a:extLst>
              <a:ext uri="{FF2B5EF4-FFF2-40B4-BE49-F238E27FC236}">
                <a16:creationId xmlns:a16="http://schemas.microsoft.com/office/drawing/2014/main" id="{8A549DE7-671D-4575-AF43-858FD99981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81"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i-FI"/>
          </a:p>
        </p:txBody>
      </p:sp>
      <p:sp>
        <p:nvSpPr>
          <p:cNvPr id="78" name="Rectangle 77">
            <a:extLst>
              <a:ext uri="{FF2B5EF4-FFF2-40B4-BE49-F238E27FC236}">
                <a16:creationId xmlns:a16="http://schemas.microsoft.com/office/drawing/2014/main" id="{C22D9B36-9BE7-472B-8808-7E0D681073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 y="6340942"/>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i-FI"/>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Otsikko 1"/>
          <p:cNvSpPr>
            <a:spLocks noGrp="1"/>
          </p:cNvSpPr>
          <p:nvPr>
            <p:ph type="title"/>
          </p:nvPr>
        </p:nvSpPr>
        <p:spPr>
          <a:xfrm>
            <a:off x="467544" y="332656"/>
            <a:ext cx="8229600" cy="923925"/>
          </a:xfrm>
        </p:spPr>
        <p:txBody>
          <a:bodyPr>
            <a:normAutofit/>
          </a:bodyPr>
          <a:lstStyle/>
          <a:p>
            <a:pPr algn="ctr" rtl="0" eaLnBrk="1" hangingPunct="1"/>
            <a:r>
              <a:rPr lang="en-us" sz="3600" b="0" i="0" u="none" baseline="0"/>
              <a:t>Operational regulation and control</a:t>
            </a:r>
          </a:p>
        </p:txBody>
      </p:sp>
      <p:sp>
        <p:nvSpPr>
          <p:cNvPr id="11267" name="Tekstin paikkamerkki 3"/>
          <p:cNvSpPr>
            <a:spLocks noGrp="1"/>
          </p:cNvSpPr>
          <p:nvPr>
            <p:ph type="body" idx="1"/>
          </p:nvPr>
        </p:nvSpPr>
        <p:spPr/>
        <p:txBody>
          <a:bodyPr>
            <a:normAutofit/>
          </a:bodyPr>
          <a:lstStyle/>
          <a:p>
            <a:pPr algn="l" rtl="0" eaLnBrk="1" hangingPunct="1"/>
            <a:r>
              <a:rPr lang="en-us" sz="1800" b="0" i="0" u="none" baseline="0"/>
              <a:t>Sickness Fund operations governed by</a:t>
            </a:r>
          </a:p>
        </p:txBody>
      </p:sp>
      <p:sp>
        <p:nvSpPr>
          <p:cNvPr id="11269" name="Sisällön paikkamerkki 2"/>
          <p:cNvSpPr>
            <a:spLocks noGrp="1"/>
          </p:cNvSpPr>
          <p:nvPr>
            <p:ph sz="half" idx="2"/>
          </p:nvPr>
        </p:nvSpPr>
        <p:spPr/>
        <p:txBody>
          <a:bodyPr>
            <a:normAutofit/>
          </a:bodyPr>
          <a:lstStyle/>
          <a:p>
            <a:pPr algn="l" rtl="0" eaLnBrk="1" hangingPunct="1"/>
            <a:r>
              <a:rPr lang="en-us" b="0" i="0" u="none" baseline="0"/>
              <a:t>Kela benefits</a:t>
            </a:r>
          </a:p>
          <a:p>
            <a:pPr lvl="1" algn="l" rtl="0" eaLnBrk="1" hangingPunct="1"/>
            <a:r>
              <a:rPr lang="en-us" b="0" i="0" u="none" baseline="0"/>
              <a:t>Health Insurance Act</a:t>
            </a:r>
          </a:p>
          <a:p>
            <a:pPr lvl="1" algn="l" rtl="0" eaLnBrk="1" hangingPunct="1"/>
            <a:r>
              <a:rPr lang="en-us" b="0" i="0" u="none" baseline="0"/>
              <a:t>Kela’s benefit guidelines</a:t>
            </a:r>
          </a:p>
          <a:p>
            <a:pPr algn="l" rtl="0" eaLnBrk="1" hangingPunct="1"/>
            <a:r>
              <a:rPr lang="en-us" b="0" i="0" u="none" baseline="0"/>
              <a:t>Additional Sickness Fund benefits</a:t>
            </a:r>
          </a:p>
          <a:p>
            <a:pPr lvl="1" algn="l" rtl="0" eaLnBrk="1" hangingPunct="1"/>
            <a:r>
              <a:rPr lang="en-us" b="0" i="0" u="none" baseline="0"/>
              <a:t>Act on Company and Industry-wide Pension Funds</a:t>
            </a:r>
          </a:p>
          <a:p>
            <a:pPr lvl="2" algn="l" rtl="0"/>
            <a:r>
              <a:rPr lang="en-us" b="0" i="0" u="none" baseline="0"/>
              <a:t>Public Insurance Funds Act</a:t>
            </a:r>
          </a:p>
          <a:p>
            <a:pPr lvl="1" algn="l" rtl="0" eaLnBrk="1" hangingPunct="1"/>
            <a:r>
              <a:rPr lang="en-us" b="0" i="0" u="none" baseline="0"/>
              <a:t>Sickness Fund rules</a:t>
            </a:r>
          </a:p>
        </p:txBody>
      </p:sp>
      <p:sp>
        <p:nvSpPr>
          <p:cNvPr id="11268" name="Tekstin paikkamerkki 4"/>
          <p:cNvSpPr>
            <a:spLocks noGrp="1"/>
          </p:cNvSpPr>
          <p:nvPr>
            <p:ph type="body" sz="quarter" idx="3"/>
          </p:nvPr>
        </p:nvSpPr>
        <p:spPr/>
        <p:txBody>
          <a:bodyPr>
            <a:normAutofit/>
          </a:bodyPr>
          <a:lstStyle/>
          <a:p>
            <a:pPr algn="l" rtl="0" eaLnBrk="1" hangingPunct="1"/>
            <a:r>
              <a:rPr lang="en-us" sz="1800" b="0" i="0" u="none" baseline="0"/>
              <a:t>Sickness Fund operations monitored by</a:t>
            </a:r>
          </a:p>
        </p:txBody>
      </p:sp>
      <p:sp>
        <p:nvSpPr>
          <p:cNvPr id="11270" name="Sisällön paikkamerkki 5"/>
          <p:cNvSpPr>
            <a:spLocks noGrp="1"/>
          </p:cNvSpPr>
          <p:nvPr>
            <p:ph sz="quarter" idx="4"/>
          </p:nvPr>
        </p:nvSpPr>
        <p:spPr>
          <a:xfrm>
            <a:off x="4663440" y="2582334"/>
            <a:ext cx="4033704" cy="3378200"/>
          </a:xfrm>
        </p:spPr>
        <p:txBody>
          <a:bodyPr/>
          <a:lstStyle/>
          <a:p>
            <a:pPr algn="r" rtl="0" eaLnBrk="1" hangingPunct="1"/>
            <a:r>
              <a:rPr lang="en-us" b="0" i="0" u="none" baseline="0"/>
              <a:t>Financial Supervisory Authority</a:t>
            </a:r>
          </a:p>
          <a:p>
            <a:pPr algn="r" rtl="0" eaLnBrk="1" hangingPunct="1"/>
            <a:r>
              <a:rPr lang="en-us" b="0" i="0" u="none" baseline="0"/>
              <a:t>Kela</a:t>
            </a:r>
          </a:p>
          <a:p>
            <a:pPr algn="r" rtl="0" eaLnBrk="1" hangingPunct="1"/>
            <a:r>
              <a:rPr lang="en-us" b="0" i="0" u="none" baseline="0"/>
              <a:t>Finnish Financial Ombudsman Bureau (FINE)</a:t>
            </a:r>
          </a:p>
          <a:p>
            <a:pPr algn="r" rtl="0" eaLnBrk="1" hangingPunct="1"/>
            <a:r>
              <a:rPr lang="en-us" b="0" i="0" u="none" baseline="0"/>
              <a:t>Sickness Fund board</a:t>
            </a:r>
          </a:p>
          <a:p>
            <a:pPr algn="r" rtl="0" eaLnBrk="1" hangingPunct="1">
              <a:buFont typeface="Wingdings 2" pitchFamily="18" charset="2"/>
              <a:buNone/>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343" name="Rectangle 73">
            <a:extLst>
              <a:ext uri="{FF2B5EF4-FFF2-40B4-BE49-F238E27FC236}">
                <a16:creationId xmlns:a16="http://schemas.microsoft.com/office/drawing/2014/main" id="{FB5993E2-C02B-4335-ABA5-D8EC465551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39736"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rtl="0"/>
            <a:endParaRPr lang="en-us"/>
          </a:p>
        </p:txBody>
      </p:sp>
      <p:sp>
        <p:nvSpPr>
          <p:cNvPr id="14344" name="Rectangle 75">
            <a:extLst>
              <a:ext uri="{FF2B5EF4-FFF2-40B4-BE49-F238E27FC236}">
                <a16:creationId xmlns:a16="http://schemas.microsoft.com/office/drawing/2014/main" id="{C0B801A2-5622-4BE8-9AD2-C337A2CD0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i-FI"/>
          </a:p>
        </p:txBody>
      </p:sp>
      <p:sp>
        <p:nvSpPr>
          <p:cNvPr id="2" name="Otsikko 1"/>
          <p:cNvSpPr>
            <a:spLocks noGrp="1"/>
          </p:cNvSpPr>
          <p:nvPr>
            <p:ph type="title"/>
          </p:nvPr>
        </p:nvSpPr>
        <p:spPr>
          <a:xfrm>
            <a:off x="369277" y="516835"/>
            <a:ext cx="2313633" cy="5772840"/>
          </a:xfrm>
        </p:spPr>
        <p:txBody>
          <a:bodyPr anchor="ctr">
            <a:normAutofit/>
          </a:bodyPr>
          <a:lstStyle/>
          <a:p>
            <a:pPr algn="l" rtl="0" eaLnBrk="1" fontAlgn="auto" hangingPunct="1">
              <a:spcAft>
                <a:spcPts val="0"/>
              </a:spcAft>
              <a:defRPr/>
            </a:pPr>
            <a:r>
              <a:rPr lang="en-us" sz="2600" b="0" i="0" u="none" baseline="0">
                <a:solidFill>
                  <a:srgbClr val="FFFFFF"/>
                </a:solidFill>
              </a:rPr>
              <a:t>Benefits managed by the workplace fund 1/2</a:t>
            </a:r>
          </a:p>
        </p:txBody>
      </p:sp>
      <p:sp>
        <p:nvSpPr>
          <p:cNvPr id="14345" name="Rectangle 77">
            <a:extLst>
              <a:ext uri="{FF2B5EF4-FFF2-40B4-BE49-F238E27FC236}">
                <a16:creationId xmlns:a16="http://schemas.microsoft.com/office/drawing/2014/main" id="{B7AF614F-5BC3-4086-99F5-B87C5847A0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i-FI"/>
          </a:p>
        </p:txBody>
      </p:sp>
      <p:graphicFrame>
        <p:nvGraphicFramePr>
          <p:cNvPr id="14346" name="Sisällön paikkamerkki 2">
            <a:extLst>
              <a:ext uri="{FF2B5EF4-FFF2-40B4-BE49-F238E27FC236}">
                <a16:creationId xmlns:a16="http://schemas.microsoft.com/office/drawing/2014/main" id="{68EE5DDC-2C81-41BA-B2D9-B05DDF23F8A1}"/>
              </a:ext>
            </a:extLst>
          </p:cNvPr>
          <p:cNvGraphicFramePr>
            <a:graphicFrameLocks noGrp="1"/>
          </p:cNvGraphicFramePr>
          <p:nvPr>
            <p:ph idx="1"/>
            <p:extLst>
              <p:ext uri="{D42A27DB-BD31-4B8C-83A1-F6EECF244321}">
                <p14:modId xmlns:p14="http://schemas.microsoft.com/office/powerpoint/2010/main" val="763757396"/>
              </p:ext>
            </p:extLst>
          </p:nvPr>
        </p:nvGraphicFramePr>
        <p:xfrm>
          <a:off x="3556397" y="639763"/>
          <a:ext cx="5098256" cy="56499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365" name="Rectangle 71">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39736"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rtl="0"/>
            <a:endParaRPr lang="en-us"/>
          </a:p>
        </p:txBody>
      </p:sp>
      <p:sp>
        <p:nvSpPr>
          <p:cNvPr id="15366" name="Rectangle 73">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i-FI"/>
          </a:p>
        </p:txBody>
      </p:sp>
      <p:sp>
        <p:nvSpPr>
          <p:cNvPr id="2" name="Otsikko 1"/>
          <p:cNvSpPr>
            <a:spLocks noGrp="1"/>
          </p:cNvSpPr>
          <p:nvPr>
            <p:ph type="title"/>
          </p:nvPr>
        </p:nvSpPr>
        <p:spPr>
          <a:xfrm>
            <a:off x="369277" y="605896"/>
            <a:ext cx="2313633" cy="5646208"/>
          </a:xfrm>
        </p:spPr>
        <p:txBody>
          <a:bodyPr anchor="ctr">
            <a:normAutofit/>
          </a:bodyPr>
          <a:lstStyle/>
          <a:p>
            <a:pPr algn="l" rtl="0" eaLnBrk="1" fontAlgn="auto" hangingPunct="1">
              <a:spcAft>
                <a:spcPts val="0"/>
              </a:spcAft>
              <a:defRPr/>
            </a:pPr>
            <a:r>
              <a:rPr lang="en-us" sz="2600" b="0" i="0" u="none" baseline="0">
                <a:solidFill>
                  <a:srgbClr val="FFFFFF"/>
                </a:solidFill>
              </a:rPr>
              <a:t>Benefits managed by the workplace fund 2/2</a:t>
            </a:r>
          </a:p>
        </p:txBody>
      </p:sp>
      <p:sp>
        <p:nvSpPr>
          <p:cNvPr id="76" name="Rectangle 75">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i-FI"/>
          </a:p>
        </p:txBody>
      </p:sp>
      <p:sp>
        <p:nvSpPr>
          <p:cNvPr id="15363" name="Sisällön paikkamerkki 2"/>
          <p:cNvSpPr>
            <a:spLocks noGrp="1"/>
          </p:cNvSpPr>
          <p:nvPr>
            <p:ph idx="1"/>
          </p:nvPr>
        </p:nvSpPr>
        <p:spPr>
          <a:xfrm>
            <a:off x="3203848" y="476672"/>
            <a:ext cx="5162911" cy="5976664"/>
          </a:xfrm>
        </p:spPr>
        <p:txBody>
          <a:bodyPr anchor="ctr">
            <a:normAutofit fontScale="85000" lnSpcReduction="20000"/>
          </a:bodyPr>
          <a:lstStyle/>
          <a:p>
            <a:pPr algn="l" rtl="0" eaLnBrk="1" hangingPunct="1"/>
            <a:endParaRPr lang="en-us" dirty="0"/>
          </a:p>
          <a:p>
            <a:pPr marL="0" indent="0" algn="l" rtl="0" eaLnBrk="1" hangingPunct="1">
              <a:buNone/>
            </a:pPr>
            <a:r>
              <a:rPr lang="en-us" b="0" i="0" u="none" baseline="0"/>
              <a:t>The Sickness Fund’s own additional benefits</a:t>
            </a:r>
          </a:p>
          <a:p>
            <a:pPr lvl="1" algn="l" rtl="0" eaLnBrk="1" hangingPunct="1"/>
            <a:r>
              <a:rPr lang="en-us" b="0" i="0" u="none" baseline="0"/>
              <a:t>Doctor’s fees (incl. admin fees)</a:t>
            </a:r>
          </a:p>
          <a:p>
            <a:pPr lvl="1" algn="l" rtl="0" eaLnBrk="1" hangingPunct="1"/>
            <a:r>
              <a:rPr lang="en-us" b="0" i="0" u="none" baseline="0"/>
              <a:t>Psychologist’s and psychotherapist’s fees</a:t>
            </a:r>
          </a:p>
          <a:p>
            <a:pPr lvl="1" algn="l" rtl="0"/>
            <a:r>
              <a:rPr lang="en-us" b="0" i="0" u="none" baseline="0"/>
              <a:t>Public healthcare: </a:t>
            </a:r>
          </a:p>
          <a:p>
            <a:pPr lvl="2" algn="l" rtl="0"/>
            <a:r>
              <a:rPr lang="en-us" b="0" i="0" u="none" baseline="0"/>
              <a:t>outpatient clinic fees </a:t>
            </a:r>
          </a:p>
          <a:p>
            <a:pPr lvl="2" algn="l" rtl="0"/>
            <a:r>
              <a:rPr lang="en-us" b="0" i="0" u="none" baseline="0"/>
              <a:t>health center fees</a:t>
            </a:r>
          </a:p>
          <a:p>
            <a:pPr lvl="2" algn="l" rtl="0"/>
            <a:r>
              <a:rPr lang="en-us" b="0" i="0" u="none" baseline="0"/>
              <a:t>serial treatment fees</a:t>
            </a:r>
          </a:p>
          <a:p>
            <a:pPr lvl="2" algn="l" rtl="0"/>
            <a:r>
              <a:rPr lang="en-us" b="0" i="0" u="none" baseline="0"/>
              <a:t>ambulatory surgery treatment fees</a:t>
            </a:r>
          </a:p>
          <a:p>
            <a:pPr lvl="2" algn="l" rtl="0"/>
            <a:r>
              <a:rPr lang="en-us" b="0" i="0" u="none" baseline="0"/>
              <a:t>day ward fees </a:t>
            </a:r>
          </a:p>
          <a:p>
            <a:pPr lvl="2" algn="l" rtl="0"/>
            <a:r>
              <a:rPr lang="en-us" b="0" i="0" u="none" baseline="0"/>
              <a:t>hospital-at-home and homecare fees in connection with hospital care; available for up to four months per calendar year</a:t>
            </a:r>
          </a:p>
          <a:p>
            <a:pPr lvl="2" algn="l" rtl="0"/>
            <a:r>
              <a:rPr lang="en-us" b="0" i="0" u="none" baseline="0"/>
              <a:t>hospital fees for treating the same illness are compensated for according to the lowest payment category for up to 180 days</a:t>
            </a:r>
          </a:p>
          <a:p>
            <a:pPr lvl="1" algn="l" rtl="0"/>
            <a:r>
              <a:rPr lang="en-us" b="0" i="0" u="none" baseline="0"/>
              <a:t>Medication</a:t>
            </a:r>
          </a:p>
          <a:p>
            <a:pPr lvl="1" algn="l" rtl="0" eaLnBrk="1" hangingPunct="1"/>
            <a:r>
              <a:rPr lang="en-us" b="0" i="0" u="none" baseline="0"/>
              <a:t>Examination and treatment </a:t>
            </a:r>
          </a:p>
          <a:p>
            <a:pPr lvl="2" algn="l" rtl="0"/>
            <a:r>
              <a:rPr lang="en-us" b="0" i="0" u="none" baseline="0"/>
              <a:t>laboratory tests</a:t>
            </a:r>
          </a:p>
          <a:p>
            <a:pPr lvl="2" algn="l" rtl="0"/>
            <a:r>
              <a:rPr lang="en-us" b="0" i="0" u="none" baseline="0"/>
              <a:t>pathology examinations </a:t>
            </a:r>
          </a:p>
          <a:p>
            <a:pPr lvl="2" algn="l" rtl="0"/>
            <a:r>
              <a:rPr lang="en-us" b="0" i="0" u="none" baseline="0"/>
              <a:t>imaging</a:t>
            </a:r>
          </a:p>
          <a:p>
            <a:pPr lvl="1" algn="l" rtl="0" eaLnBrk="1" hangingPunct="1"/>
            <a:r>
              <a:rPr lang="en-us" b="0" i="0" u="none" baseline="0"/>
              <a:t>Travel</a:t>
            </a:r>
          </a:p>
          <a:p>
            <a:pPr lvl="1" algn="l" rtl="0" eaLnBrk="1" hangingPunct="1"/>
            <a:r>
              <a:rPr lang="en-us" b="0" i="0" u="none" baseline="0"/>
              <a:t>Assistive equipment</a:t>
            </a:r>
          </a:p>
          <a:p>
            <a:pPr lvl="1" algn="l" rtl="0" eaLnBrk="1" hangingPunct="1"/>
            <a:r>
              <a:rPr lang="en-us" b="0" i="0" u="none" baseline="0"/>
              <a:t>Glasses</a:t>
            </a:r>
          </a:p>
          <a:p>
            <a:pPr lvl="1" algn="l" rtl="0" eaLnBrk="1" hangingPunct="1"/>
            <a:r>
              <a:rPr lang="en-us" b="0" i="0" u="none" baseline="0"/>
              <a:t>Dental care</a:t>
            </a:r>
          </a:p>
          <a:p>
            <a:pPr lvl="1" algn="l" rtl="0" eaLnBrk="1" hangingPunct="1"/>
            <a:r>
              <a:rPr lang="en-us" b="0" i="0" u="none" baseline="0"/>
              <a:t>Physiotherapy and massage</a:t>
            </a:r>
          </a:p>
          <a:p>
            <a:pPr lvl="1" algn="l" rtl="0" eaLnBrk="1" hangingPunct="1"/>
            <a:r>
              <a:rPr lang="en-us" b="0" i="0" u="none" baseline="0"/>
              <a:t>Podiatry</a:t>
            </a:r>
          </a:p>
          <a:p>
            <a:pPr lvl="1" algn="l" rtl="0" eaLnBrk="1" hangingPunct="1"/>
            <a:r>
              <a:rPr lang="en-us" b="0" i="0" u="none" baseline="0"/>
              <a:t>Funeral allowance</a:t>
            </a:r>
          </a:p>
          <a:p>
            <a:pPr lvl="1" algn="l" rtl="0" eaLnBrk="1" hangingPunct="1"/>
            <a:endParaRPr lang="en-us" dirty="0"/>
          </a:p>
          <a:p>
            <a:pPr lvl="1" algn="l" rtl="0" eaLnBrk="1" hangingPunct="1"/>
            <a:endParaRPr lang="en-us" dirty="0"/>
          </a:p>
          <a:p>
            <a:pPr algn="l" rtl="0" eaLnBrk="1" hangingPunct="1"/>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674358D-57CF-4E89-836F-796551CCD174}"/>
              </a:ext>
            </a:extLst>
          </p:cNvPr>
          <p:cNvSpPr>
            <a:spLocks noGrp="1"/>
          </p:cNvSpPr>
          <p:nvPr>
            <p:ph type="title"/>
          </p:nvPr>
        </p:nvSpPr>
        <p:spPr>
          <a:xfrm>
            <a:off x="342900" y="594358"/>
            <a:ext cx="2400300" cy="5257799"/>
          </a:xfrm>
        </p:spPr>
        <p:txBody>
          <a:bodyPr/>
          <a:lstStyle/>
          <a:p>
            <a:pPr algn="l" rtl="0"/>
            <a:r>
              <a:rPr lang="en-us" b="0" i="0" u="none" baseline="0"/>
              <a:t>Applying for benefits</a:t>
            </a:r>
            <a:br>
              <a:rPr lang="en-us"/>
            </a:br>
            <a:br>
              <a:rPr lang="en-us"/>
            </a:br>
            <a:br>
              <a:rPr lang="en-us"/>
            </a:br>
            <a:br>
              <a:rPr lang="en-us"/>
            </a:br>
            <a:br>
              <a:rPr lang="en-us"/>
            </a:br>
            <a:endParaRPr lang="en-us" dirty="0"/>
          </a:p>
        </p:txBody>
      </p:sp>
      <p:sp>
        <p:nvSpPr>
          <p:cNvPr id="5" name="Content Placeholder 4">
            <a:extLst>
              <a:ext uri="{FF2B5EF4-FFF2-40B4-BE49-F238E27FC236}">
                <a16:creationId xmlns:a16="http://schemas.microsoft.com/office/drawing/2014/main" id="{07068B59-B72F-41F3-B951-D5A4E048F07B}"/>
              </a:ext>
            </a:extLst>
          </p:cNvPr>
          <p:cNvSpPr>
            <a:spLocks noGrp="1"/>
          </p:cNvSpPr>
          <p:nvPr>
            <p:ph idx="1"/>
          </p:nvPr>
        </p:nvSpPr>
        <p:spPr>
          <a:xfrm>
            <a:off x="3460237" y="594358"/>
            <a:ext cx="5009393" cy="5786970"/>
          </a:xfrm>
        </p:spPr>
        <p:txBody>
          <a:bodyPr>
            <a:normAutofit fontScale="92500" lnSpcReduction="20000"/>
          </a:bodyPr>
          <a:lstStyle/>
          <a:p>
            <a:pPr algn="l" rtl="0"/>
            <a:r>
              <a:rPr lang="en-us" b="0" i="0" u="none" baseline="0"/>
              <a:t>Insured members of the Sickness Fund can apply for benefits electronically through Kela’s website </a:t>
            </a:r>
          </a:p>
          <a:p>
            <a:pPr algn="l" rtl="0"/>
            <a:r>
              <a:rPr lang="en-us" b="0" i="0" u="none" baseline="0"/>
              <a:t>-&gt; forwarded automatically to the Fund for processing</a:t>
            </a:r>
          </a:p>
          <a:p>
            <a:pPr algn="l" rtl="0"/>
            <a:r>
              <a:rPr lang="en-us" b="0" i="0" u="none" baseline="0"/>
              <a:t>Direct Kela compensation from service providers (Sickness Fund’s billing agreements)</a:t>
            </a:r>
          </a:p>
          <a:p>
            <a:pPr algn="l" rtl="0"/>
            <a:r>
              <a:rPr lang="en-us" b="0" i="0" u="none" baseline="0"/>
              <a:t>E-channel recommended when applying for additional benefits (secure connection), link on Sickness Fund website (https://lokomonsairauskassa.fi/korvausten-hakeminen-sahkoinen-asiointi, in Finnish) </a:t>
            </a:r>
          </a:p>
          <a:p>
            <a:pPr algn="l" rtl="0"/>
            <a:r>
              <a:rPr lang="en-us" b="0" i="0" u="none" baseline="0"/>
              <a:t>You can also view and amend your personal information (address, bank details) via this channel. </a:t>
            </a:r>
          </a:p>
          <a:p>
            <a:pPr algn="l" rtl="0"/>
            <a:r>
              <a:rPr lang="en-us" b="0" i="0" u="none" baseline="0"/>
              <a:t>Documents can be submitted in paper format (internal postal system at Lokomo, the post box is located by the Sickness Fund door) or via email (please note that this channel is not data secure).</a:t>
            </a:r>
          </a:p>
          <a:p>
            <a:pPr algn="l" rtl="0"/>
            <a:r>
              <a:rPr lang="en-us" b="0" i="0" u="none" baseline="0"/>
              <a:t>As with Kela benefits, additional sickness fund benefits may be applied for retrospectively within six months. </a:t>
            </a:r>
          </a:p>
        </p:txBody>
      </p:sp>
    </p:spTree>
    <p:extLst>
      <p:ext uri="{BB962C8B-B14F-4D97-AF65-F5344CB8AC3E}">
        <p14:creationId xmlns:p14="http://schemas.microsoft.com/office/powerpoint/2010/main" val="42926194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39736"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rtl="0"/>
            <a:endParaRPr lang="en-us"/>
          </a:p>
        </p:txBody>
      </p:sp>
      <p:sp>
        <p:nvSpPr>
          <p:cNvPr id="74" name="Rectangle 73">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i-FI"/>
          </a:p>
        </p:txBody>
      </p:sp>
      <p:sp>
        <p:nvSpPr>
          <p:cNvPr id="21506" name="Title 1"/>
          <p:cNvSpPr>
            <a:spLocks noGrp="1"/>
          </p:cNvSpPr>
          <p:nvPr>
            <p:ph type="title"/>
          </p:nvPr>
        </p:nvSpPr>
        <p:spPr>
          <a:xfrm>
            <a:off x="369277" y="605896"/>
            <a:ext cx="2313633" cy="5646208"/>
          </a:xfrm>
        </p:spPr>
        <p:txBody>
          <a:bodyPr anchor="ctr">
            <a:normAutofit/>
          </a:bodyPr>
          <a:lstStyle/>
          <a:p>
            <a:pPr algn="l" rtl="0"/>
            <a:r>
              <a:rPr lang="en-us" sz="2900" b="0" i="0" u="none" baseline="0">
                <a:solidFill>
                  <a:srgbClr val="FFFFFF"/>
                </a:solidFill>
              </a:rPr>
              <a:t>Health care compensation</a:t>
            </a:r>
          </a:p>
        </p:txBody>
      </p:sp>
      <p:sp>
        <p:nvSpPr>
          <p:cNvPr id="76" name="Rectangle 75">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i-FI"/>
          </a:p>
        </p:txBody>
      </p:sp>
      <p:sp>
        <p:nvSpPr>
          <p:cNvPr id="21507" name="Content Placeholder 2"/>
          <p:cNvSpPr>
            <a:spLocks noGrp="1"/>
          </p:cNvSpPr>
          <p:nvPr>
            <p:ph idx="1"/>
          </p:nvPr>
        </p:nvSpPr>
        <p:spPr>
          <a:xfrm>
            <a:off x="3556512" y="605896"/>
            <a:ext cx="4810247" cy="5646208"/>
          </a:xfrm>
        </p:spPr>
        <p:txBody>
          <a:bodyPr anchor="ctr">
            <a:normAutofit/>
          </a:bodyPr>
          <a:lstStyle/>
          <a:p>
            <a:pPr algn="l" rtl="0"/>
            <a:r>
              <a:rPr lang="en-us" b="1" i="0" u="none" baseline="0" dirty="0"/>
              <a:t>ADDITIONAL BENEFITS</a:t>
            </a:r>
          </a:p>
          <a:p>
            <a:endParaRPr lang="en-us" b="1" dirty="0"/>
          </a:p>
          <a:p>
            <a:pPr algn="l" rtl="0"/>
            <a:r>
              <a:rPr lang="en-us" b="1" i="0" u="none" baseline="0" dirty="0"/>
              <a:t>SECTION 14</a:t>
            </a:r>
          </a:p>
          <a:p>
            <a:pPr algn="l" rtl="0"/>
            <a:r>
              <a:rPr lang="en-us" b="1" i="0" u="none" baseline="0" dirty="0"/>
              <a:t>The Fund compensates its </a:t>
            </a:r>
            <a:r>
              <a:rPr lang="en-us" b="1" i="0" u="none" baseline="0" dirty="0" err="1"/>
              <a:t>insurees</a:t>
            </a:r>
            <a:r>
              <a:rPr lang="en-us" b="1" i="0" u="none" baseline="0" dirty="0"/>
              <a:t> for necessary treatment by a doctor or other appropriate professional due to sickness, pregnancy or childbirth. This compensation covers the actual cost of treatment, but – without jeopardizing the health of the insured individual in question – excludes any unnecessary costs. Within the context of these guidelines, dentists are also regarded as doctors. </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5" name="Rectangle 134">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39736"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rtl="0"/>
            <a:endParaRPr lang="en-us"/>
          </a:p>
        </p:txBody>
      </p:sp>
      <p:sp>
        <p:nvSpPr>
          <p:cNvPr id="137" name="Rectangle 136">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i-FI"/>
          </a:p>
        </p:txBody>
      </p:sp>
      <p:sp>
        <p:nvSpPr>
          <p:cNvPr id="22530" name="Otsikko 1"/>
          <p:cNvSpPr>
            <a:spLocks noGrp="1"/>
          </p:cNvSpPr>
          <p:nvPr>
            <p:ph type="title"/>
          </p:nvPr>
        </p:nvSpPr>
        <p:spPr>
          <a:xfrm>
            <a:off x="179513" y="605896"/>
            <a:ext cx="2503398" cy="5646208"/>
          </a:xfrm>
        </p:spPr>
        <p:txBody>
          <a:bodyPr anchor="ctr">
            <a:normAutofit/>
          </a:bodyPr>
          <a:lstStyle/>
          <a:p>
            <a:pPr algn="l" rtl="0" eaLnBrk="1" hangingPunct="1"/>
            <a:r>
              <a:rPr lang="en-us" sz="3100" b="0" i="0" u="none" baseline="0" dirty="0">
                <a:solidFill>
                  <a:srgbClr val="FFFFFF"/>
                </a:solidFill>
              </a:rPr>
              <a:t>Examples of compensation:</a:t>
            </a:r>
          </a:p>
        </p:txBody>
      </p:sp>
      <p:sp>
        <p:nvSpPr>
          <p:cNvPr id="139" name="Rectangle 138">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i-FI"/>
          </a:p>
        </p:txBody>
      </p:sp>
      <p:sp>
        <p:nvSpPr>
          <p:cNvPr id="3" name="Sisällön paikkamerkki 2"/>
          <p:cNvSpPr>
            <a:spLocks noGrp="1"/>
          </p:cNvSpPr>
          <p:nvPr>
            <p:ph idx="1"/>
          </p:nvPr>
        </p:nvSpPr>
        <p:spPr>
          <a:xfrm>
            <a:off x="3556512" y="605896"/>
            <a:ext cx="4810247" cy="5646208"/>
          </a:xfrm>
        </p:spPr>
        <p:txBody>
          <a:bodyPr anchor="ctr">
            <a:normAutofit/>
          </a:bodyPr>
          <a:lstStyle/>
          <a:p>
            <a:pPr algn="l" rtl="0">
              <a:defRPr/>
            </a:pPr>
            <a:r>
              <a:rPr lang="en-us" b="0" i="0" u="none" baseline="0" dirty="0"/>
              <a:t>Doctor’s fees</a:t>
            </a:r>
          </a:p>
          <a:p>
            <a:pPr marL="640080" lvl="1" indent="-246888" algn="l" rtl="0" eaLnBrk="1" fontAlgn="auto" hangingPunct="1">
              <a:spcAft>
                <a:spcPts val="0"/>
              </a:spcAft>
              <a:buFont typeface="Wingdings 2"/>
              <a:buChar char=""/>
              <a:defRPr/>
            </a:pPr>
            <a:r>
              <a:rPr lang="en-us" b="0" i="0" u="none" baseline="0" dirty="0"/>
              <a:t>Without a referral, the compensation covers 80%</a:t>
            </a:r>
          </a:p>
          <a:p>
            <a:pPr marL="640080" lvl="1" indent="-246888" algn="l" rtl="0" eaLnBrk="1" fontAlgn="auto" hangingPunct="1">
              <a:spcAft>
                <a:spcPts val="0"/>
              </a:spcAft>
              <a:buFont typeface="Wingdings 2"/>
              <a:buChar char=""/>
              <a:defRPr/>
            </a:pPr>
            <a:r>
              <a:rPr lang="en-us" b="0" i="0" u="none" baseline="0" dirty="0"/>
              <a:t>With a referral from an occupational health doctor, the compensation covers 100% of specialist’s fees</a:t>
            </a:r>
          </a:p>
          <a:p>
            <a:pPr marL="640080" lvl="1" indent="-246888" algn="l" rtl="0" eaLnBrk="1" fontAlgn="auto" hangingPunct="1">
              <a:spcAft>
                <a:spcPts val="0"/>
              </a:spcAft>
              <a:buFont typeface="Wingdings 2"/>
              <a:buChar char=""/>
              <a:defRPr/>
            </a:pPr>
            <a:r>
              <a:rPr lang="en-us" b="0" i="0" u="none" baseline="0" dirty="0"/>
              <a:t>Ophthalmologist, gynecologist, urologist: no referral needed, compensation 100%</a:t>
            </a:r>
          </a:p>
          <a:p>
            <a:pPr marL="640080" lvl="1" indent="-246888" algn="l" rtl="0" eaLnBrk="1" fontAlgn="auto" hangingPunct="1">
              <a:spcAft>
                <a:spcPts val="0"/>
              </a:spcAft>
              <a:buFont typeface="Wingdings 2"/>
              <a:buChar char=""/>
              <a:defRPr/>
            </a:pPr>
            <a:r>
              <a:rPr lang="en-us" b="0" i="0" u="none" baseline="0" dirty="0"/>
              <a:t>Kela compensation covers €30 of costs </a:t>
            </a:r>
          </a:p>
          <a:p>
            <a:pPr marL="640080" lvl="1" indent="-246888" algn="l" rtl="0" eaLnBrk="1" fontAlgn="auto" hangingPunct="1">
              <a:spcAft>
                <a:spcPts val="0"/>
              </a:spcAft>
              <a:buFont typeface="Wingdings 2"/>
              <a:buChar char=""/>
              <a:defRPr/>
            </a:pPr>
            <a:r>
              <a:rPr lang="en-us" b="0" i="0" u="none" baseline="0" dirty="0"/>
              <a:t>Many private clinics also charge an administrative fee, compensation 80%</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8" name="Rectangle 137">
            <a:extLst>
              <a:ext uri="{FF2B5EF4-FFF2-40B4-BE49-F238E27FC236}">
                <a16:creationId xmlns:a16="http://schemas.microsoft.com/office/drawing/2014/main" id="{FB5993E2-C02B-4335-ABA5-D8EC465551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39736"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rtl="0"/>
            <a:endParaRPr lang="en-us"/>
          </a:p>
        </p:txBody>
      </p:sp>
      <p:sp>
        <p:nvSpPr>
          <p:cNvPr id="140" name="Rectangle 139">
            <a:extLst>
              <a:ext uri="{FF2B5EF4-FFF2-40B4-BE49-F238E27FC236}">
                <a16:creationId xmlns:a16="http://schemas.microsoft.com/office/drawing/2014/main" id="{C0B801A2-5622-4BE8-9AD2-C337A2CD0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i-FI"/>
          </a:p>
        </p:txBody>
      </p:sp>
      <p:sp>
        <p:nvSpPr>
          <p:cNvPr id="23555" name="Otsikko 1"/>
          <p:cNvSpPr>
            <a:spLocks noGrp="1"/>
          </p:cNvSpPr>
          <p:nvPr>
            <p:ph type="title"/>
          </p:nvPr>
        </p:nvSpPr>
        <p:spPr>
          <a:xfrm>
            <a:off x="227519" y="516835"/>
            <a:ext cx="2455391" cy="5772840"/>
          </a:xfrm>
        </p:spPr>
        <p:txBody>
          <a:bodyPr anchor="ctr">
            <a:normAutofit/>
          </a:bodyPr>
          <a:lstStyle/>
          <a:p>
            <a:pPr algn="l" rtl="0" eaLnBrk="1" hangingPunct="1"/>
            <a:r>
              <a:rPr lang="en-us" sz="3100" b="0" i="0" u="none" baseline="0" dirty="0">
                <a:solidFill>
                  <a:srgbClr val="FFFFFF"/>
                </a:solidFill>
              </a:rPr>
              <a:t>Examples of compensation:</a:t>
            </a:r>
          </a:p>
        </p:txBody>
      </p:sp>
      <p:sp>
        <p:nvSpPr>
          <p:cNvPr id="142" name="Rectangle 141">
            <a:extLst>
              <a:ext uri="{FF2B5EF4-FFF2-40B4-BE49-F238E27FC236}">
                <a16:creationId xmlns:a16="http://schemas.microsoft.com/office/drawing/2014/main" id="{B7AF614F-5BC3-4086-99F5-B87C5847A0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i-FI"/>
          </a:p>
        </p:txBody>
      </p:sp>
      <p:graphicFrame>
        <p:nvGraphicFramePr>
          <p:cNvPr id="23557" name="Content Placeholder 2">
            <a:extLst>
              <a:ext uri="{FF2B5EF4-FFF2-40B4-BE49-F238E27FC236}">
                <a16:creationId xmlns:a16="http://schemas.microsoft.com/office/drawing/2014/main" id="{0777E3D4-2CAA-4FFD-B2B9-202CF2AA01CC}"/>
              </a:ext>
            </a:extLst>
          </p:cNvPr>
          <p:cNvGraphicFramePr>
            <a:graphicFrameLocks noGrp="1"/>
          </p:cNvGraphicFramePr>
          <p:nvPr>
            <p:ph idx="1"/>
            <p:extLst>
              <p:ext uri="{D42A27DB-BD31-4B8C-83A1-F6EECF244321}">
                <p14:modId xmlns:p14="http://schemas.microsoft.com/office/powerpoint/2010/main" val="767829787"/>
              </p:ext>
            </p:extLst>
          </p:nvPr>
        </p:nvGraphicFramePr>
        <p:xfrm>
          <a:off x="3556397" y="639763"/>
          <a:ext cx="5098256" cy="56499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4" name="Rectangle 73">
            <a:extLst>
              <a:ext uri="{FF2B5EF4-FFF2-40B4-BE49-F238E27FC236}">
                <a16:creationId xmlns:a16="http://schemas.microsoft.com/office/drawing/2014/main" id="{FB5993E2-C02B-4335-ABA5-D8EC465551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39736"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rtl="0"/>
            <a:endParaRPr lang="en-us"/>
          </a:p>
        </p:txBody>
      </p:sp>
      <p:sp>
        <p:nvSpPr>
          <p:cNvPr id="76" name="Rectangle 75">
            <a:extLst>
              <a:ext uri="{FF2B5EF4-FFF2-40B4-BE49-F238E27FC236}">
                <a16:creationId xmlns:a16="http://schemas.microsoft.com/office/drawing/2014/main" id="{C0B801A2-5622-4BE8-9AD2-C337A2CD0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i-FI"/>
          </a:p>
        </p:txBody>
      </p:sp>
      <p:sp>
        <p:nvSpPr>
          <p:cNvPr id="25603" name="Otsikko 1"/>
          <p:cNvSpPr>
            <a:spLocks noGrp="1"/>
          </p:cNvSpPr>
          <p:nvPr>
            <p:ph type="title"/>
          </p:nvPr>
        </p:nvSpPr>
        <p:spPr>
          <a:xfrm>
            <a:off x="227519" y="516835"/>
            <a:ext cx="2455391" cy="5772840"/>
          </a:xfrm>
        </p:spPr>
        <p:txBody>
          <a:bodyPr anchor="ctr">
            <a:normAutofit/>
          </a:bodyPr>
          <a:lstStyle/>
          <a:p>
            <a:pPr algn="l" rtl="0" eaLnBrk="1" hangingPunct="1"/>
            <a:r>
              <a:rPr lang="en-us" sz="3100" b="0" i="0" u="none" baseline="0" dirty="0">
                <a:solidFill>
                  <a:srgbClr val="FFFFFF"/>
                </a:solidFill>
              </a:rPr>
              <a:t>Examples of compensation:</a:t>
            </a:r>
          </a:p>
        </p:txBody>
      </p:sp>
      <p:sp>
        <p:nvSpPr>
          <p:cNvPr id="78" name="Rectangle 77">
            <a:extLst>
              <a:ext uri="{FF2B5EF4-FFF2-40B4-BE49-F238E27FC236}">
                <a16:creationId xmlns:a16="http://schemas.microsoft.com/office/drawing/2014/main" id="{B7AF614F-5BC3-4086-99F5-B87C5847A0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i-FI"/>
          </a:p>
        </p:txBody>
      </p:sp>
      <p:graphicFrame>
        <p:nvGraphicFramePr>
          <p:cNvPr id="25605" name="Content Placeholder 2">
            <a:extLst>
              <a:ext uri="{FF2B5EF4-FFF2-40B4-BE49-F238E27FC236}">
                <a16:creationId xmlns:a16="http://schemas.microsoft.com/office/drawing/2014/main" id="{7233A5EE-D65E-43C0-9983-BF7DB5432BE3}"/>
              </a:ext>
            </a:extLst>
          </p:cNvPr>
          <p:cNvGraphicFramePr>
            <a:graphicFrameLocks noGrp="1"/>
          </p:cNvGraphicFramePr>
          <p:nvPr>
            <p:ph idx="1"/>
            <p:extLst>
              <p:ext uri="{D42A27DB-BD31-4B8C-83A1-F6EECF244321}">
                <p14:modId xmlns:p14="http://schemas.microsoft.com/office/powerpoint/2010/main" val="3150529999"/>
              </p:ext>
            </p:extLst>
          </p:nvPr>
        </p:nvGraphicFramePr>
        <p:xfrm>
          <a:off x="3556397" y="639763"/>
          <a:ext cx="5098256" cy="56499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631" name="Rectangle 73">
            <a:extLst>
              <a:ext uri="{FF2B5EF4-FFF2-40B4-BE49-F238E27FC236}">
                <a16:creationId xmlns:a16="http://schemas.microsoft.com/office/drawing/2014/main" id="{FB5993E2-C02B-4335-ABA5-D8EC465551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39736"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rtl="0"/>
            <a:endParaRPr lang="en-us"/>
          </a:p>
        </p:txBody>
      </p:sp>
      <p:sp>
        <p:nvSpPr>
          <p:cNvPr id="26632" name="Rectangle 75">
            <a:extLst>
              <a:ext uri="{FF2B5EF4-FFF2-40B4-BE49-F238E27FC236}">
                <a16:creationId xmlns:a16="http://schemas.microsoft.com/office/drawing/2014/main" id="{C0B801A2-5622-4BE8-9AD2-C337A2CD0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i-FI"/>
          </a:p>
        </p:txBody>
      </p:sp>
      <p:sp>
        <p:nvSpPr>
          <p:cNvPr id="26626" name="Otsikko 1"/>
          <p:cNvSpPr>
            <a:spLocks noGrp="1"/>
          </p:cNvSpPr>
          <p:nvPr>
            <p:ph type="title"/>
          </p:nvPr>
        </p:nvSpPr>
        <p:spPr>
          <a:xfrm>
            <a:off x="179513" y="516835"/>
            <a:ext cx="2503398" cy="5772840"/>
          </a:xfrm>
        </p:spPr>
        <p:txBody>
          <a:bodyPr anchor="ctr">
            <a:normAutofit/>
          </a:bodyPr>
          <a:lstStyle/>
          <a:p>
            <a:pPr algn="l" rtl="0" eaLnBrk="1" hangingPunct="1"/>
            <a:r>
              <a:rPr lang="en-us" sz="3100" b="0" i="0" u="none" baseline="0" dirty="0">
                <a:solidFill>
                  <a:srgbClr val="FFFFFF"/>
                </a:solidFill>
              </a:rPr>
              <a:t>Examples of compensation:</a:t>
            </a:r>
          </a:p>
        </p:txBody>
      </p:sp>
      <p:sp>
        <p:nvSpPr>
          <p:cNvPr id="26633" name="Rectangle 77">
            <a:extLst>
              <a:ext uri="{FF2B5EF4-FFF2-40B4-BE49-F238E27FC236}">
                <a16:creationId xmlns:a16="http://schemas.microsoft.com/office/drawing/2014/main" id="{B7AF614F-5BC3-4086-99F5-B87C5847A0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i-FI"/>
          </a:p>
        </p:txBody>
      </p:sp>
      <p:graphicFrame>
        <p:nvGraphicFramePr>
          <p:cNvPr id="26634" name="Sisällön paikkamerkki 2">
            <a:extLst>
              <a:ext uri="{FF2B5EF4-FFF2-40B4-BE49-F238E27FC236}">
                <a16:creationId xmlns:a16="http://schemas.microsoft.com/office/drawing/2014/main" id="{81306248-CF4E-46B4-977E-AAFA1F552FAC}"/>
              </a:ext>
            </a:extLst>
          </p:cNvPr>
          <p:cNvGraphicFramePr>
            <a:graphicFrameLocks noGrp="1"/>
          </p:cNvGraphicFramePr>
          <p:nvPr>
            <p:ph idx="1"/>
            <p:extLst>
              <p:ext uri="{D42A27DB-BD31-4B8C-83A1-F6EECF244321}">
                <p14:modId xmlns:p14="http://schemas.microsoft.com/office/powerpoint/2010/main" val="3904846790"/>
              </p:ext>
            </p:extLst>
          </p:nvPr>
        </p:nvGraphicFramePr>
        <p:xfrm>
          <a:off x="3556397" y="639763"/>
          <a:ext cx="5098256" cy="56499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39736"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rtl="0"/>
            <a:endParaRPr lang="en-us"/>
          </a:p>
        </p:txBody>
      </p:sp>
      <p:sp>
        <p:nvSpPr>
          <p:cNvPr id="74" name="Rectangle 73">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i-FI"/>
          </a:p>
        </p:txBody>
      </p:sp>
      <p:sp>
        <p:nvSpPr>
          <p:cNvPr id="28675" name="Otsikko 1"/>
          <p:cNvSpPr>
            <a:spLocks noGrp="1"/>
          </p:cNvSpPr>
          <p:nvPr>
            <p:ph type="title"/>
          </p:nvPr>
        </p:nvSpPr>
        <p:spPr>
          <a:xfrm>
            <a:off x="227519" y="605896"/>
            <a:ext cx="2455391" cy="5646208"/>
          </a:xfrm>
        </p:spPr>
        <p:txBody>
          <a:bodyPr anchor="ctr">
            <a:normAutofit/>
          </a:bodyPr>
          <a:lstStyle/>
          <a:p>
            <a:pPr algn="l" rtl="0" eaLnBrk="1" hangingPunct="1"/>
            <a:r>
              <a:rPr lang="en-us" sz="3100" b="0" i="0" u="none" baseline="0" dirty="0">
                <a:solidFill>
                  <a:srgbClr val="FFFFFF"/>
                </a:solidFill>
              </a:rPr>
              <a:t>Examples of compensation:</a:t>
            </a:r>
          </a:p>
        </p:txBody>
      </p:sp>
      <p:sp>
        <p:nvSpPr>
          <p:cNvPr id="76" name="Rectangle 75">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i-FI"/>
          </a:p>
        </p:txBody>
      </p:sp>
      <p:sp>
        <p:nvSpPr>
          <p:cNvPr id="28674" name="Content Placeholder 2"/>
          <p:cNvSpPr>
            <a:spLocks noGrp="1"/>
          </p:cNvSpPr>
          <p:nvPr>
            <p:ph idx="1"/>
          </p:nvPr>
        </p:nvSpPr>
        <p:spPr>
          <a:xfrm>
            <a:off x="3556512" y="332656"/>
            <a:ext cx="4810247" cy="6480720"/>
          </a:xfrm>
        </p:spPr>
        <p:txBody>
          <a:bodyPr anchor="ctr">
            <a:normAutofit/>
          </a:bodyPr>
          <a:lstStyle/>
          <a:p>
            <a:pPr algn="l" rtl="0"/>
            <a:r>
              <a:rPr lang="en-us" sz="1400" b="0" i="0" u="none" baseline="0" dirty="0"/>
              <a:t>Physical treatment</a:t>
            </a:r>
          </a:p>
          <a:p>
            <a:pPr lvl="1" algn="l" rtl="0"/>
            <a:r>
              <a:rPr lang="en-us" sz="1400" b="0" i="0" u="none" baseline="0" dirty="0"/>
              <a:t>Compensation for physical treatment is 75%; no more than eight treatment sessions with a single referral</a:t>
            </a:r>
          </a:p>
          <a:p>
            <a:pPr lvl="1" algn="l" rtl="0"/>
            <a:r>
              <a:rPr lang="en-us" sz="1400" b="0" i="0" u="none" baseline="0" dirty="0"/>
              <a:t>An (occupational health) doctor’s referral is required</a:t>
            </a:r>
          </a:p>
          <a:p>
            <a:pPr lvl="1" algn="l" rtl="0"/>
            <a:r>
              <a:rPr lang="en-us" sz="1400" b="0" i="0" u="none" baseline="0" dirty="0"/>
              <a:t>pay the cost yourself and send the receipts to the Sickness Fund for reimbursement. </a:t>
            </a:r>
          </a:p>
          <a:p>
            <a:pPr algn="l" rtl="0"/>
            <a:r>
              <a:rPr lang="en-us" sz="1400" b="0" i="0" u="none" baseline="0" dirty="0"/>
              <a:t>Massage</a:t>
            </a:r>
          </a:p>
          <a:p>
            <a:pPr lvl="1" algn="l" rtl="0"/>
            <a:r>
              <a:rPr lang="en-us" sz="1400" b="0" i="0" u="none" baseline="0" dirty="0"/>
              <a:t>Compensation in accordance with the annual compensation cap, which in 2024 is €160.00/year</a:t>
            </a:r>
          </a:p>
          <a:p>
            <a:pPr lvl="1" algn="l" rtl="0"/>
            <a:r>
              <a:rPr lang="en-us" sz="1400" b="0" i="0" u="none" baseline="0" dirty="0"/>
              <a:t>Doctor’s referral not required</a:t>
            </a:r>
          </a:p>
          <a:p>
            <a:pPr lvl="1" algn="l" rtl="0"/>
            <a:r>
              <a:rPr lang="en-us" sz="1400" b="0" i="0" u="none" baseline="0" dirty="0"/>
              <a:t>Members can choose their treatment provider, who must be a trained massage therapist </a:t>
            </a:r>
          </a:p>
          <a:p>
            <a:pPr marL="457200" lvl="1" indent="0" algn="l" rtl="0">
              <a:buNone/>
            </a:pPr>
            <a:r>
              <a:rPr lang="en-us" sz="1400" b="0" i="0" u="none" baseline="0" dirty="0"/>
              <a:t>(a right to use the professional title of a massage therapist can be verified via </a:t>
            </a:r>
            <a:r>
              <a:rPr lang="en-us" sz="1400" b="0" i="0" u="none" baseline="0" dirty="0" err="1"/>
              <a:t>Valvira’s</a:t>
            </a:r>
            <a:r>
              <a:rPr lang="en-us" sz="1400" b="0" i="0" u="none" baseline="0" dirty="0"/>
              <a:t> </a:t>
            </a:r>
            <a:r>
              <a:rPr lang="en-us" sz="1400" b="0" i="0" u="none" baseline="0" dirty="0" err="1"/>
              <a:t>JulkiTerhikki</a:t>
            </a:r>
            <a:r>
              <a:rPr lang="en-us" sz="1400" b="0" i="0" u="none" baseline="0" dirty="0"/>
              <a:t> service: </a:t>
            </a:r>
            <a:r>
              <a:rPr lang="en-us" sz="1400" b="0" i="0" u="none" baseline="0" dirty="0">
                <a:hlinkClick r:id="rId2"/>
              </a:rPr>
              <a:t>https://julkiterhikki.valvira.fi/?lang=fi</a:t>
            </a:r>
            <a:r>
              <a:rPr lang="en-us" sz="1400" b="0" i="0" u="none" baseline="0" dirty="0"/>
              <a:t>)</a:t>
            </a:r>
          </a:p>
          <a:p>
            <a:pPr lvl="1" algn="l" rtl="0"/>
            <a:r>
              <a:rPr lang="en-us" sz="1400" b="0" i="0" u="none" baseline="0" dirty="0"/>
              <a:t>Massage compensation can also be used for treatment provided by a chiropractor, </a:t>
            </a:r>
            <a:r>
              <a:rPr lang="en-us" sz="1400" b="0" i="0" u="none" baseline="0" dirty="0" err="1"/>
              <a:t>naprapath</a:t>
            </a:r>
            <a:r>
              <a:rPr lang="en-us" sz="1400" b="0" i="0" u="none" baseline="0" dirty="0"/>
              <a:t> or osteopath.</a:t>
            </a:r>
          </a:p>
          <a:p>
            <a:pPr lvl="1" algn="l" rtl="0"/>
            <a:r>
              <a:rPr lang="en-us" sz="1400" b="0" i="0" u="none" baseline="0" dirty="0"/>
              <a:t>No direct billing: </a:t>
            </a:r>
            <a:r>
              <a:rPr lang="en-us" sz="1400" b="0" i="0" u="none" baseline="0" dirty="0" err="1"/>
              <a:t>insurees</a:t>
            </a:r>
            <a:r>
              <a:rPr lang="en-us" sz="1400" b="0" i="0" u="none" baseline="0" dirty="0"/>
              <a:t> must pay the fees themselves and afterward apply for compensation from the Sickness Fund. The receipts must indicate </a:t>
            </a:r>
            <a:r>
              <a:rPr lang="en-us" sz="1400" b="0" i="0" u="sng" baseline="0" dirty="0"/>
              <a:t>the members, i.e., treatment recipient’s details, the treatment cost, the details of the massage therapist and the bank account to which the compensation is to be paid out</a:t>
            </a:r>
            <a:r>
              <a:rPr lang="en-us" sz="1400" b="0" i="0" u="none" baseline="0" dirty="0"/>
              <a:t>.</a:t>
            </a:r>
          </a:p>
          <a:p>
            <a:pPr marL="201168" lvl="1" indent="0" algn="l" rtl="0">
              <a:buNone/>
            </a:pPr>
            <a:endParaRPr lang="en-us" sz="13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39736"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rtl="0"/>
            <a:endParaRPr lang="en-us"/>
          </a:p>
        </p:txBody>
      </p:sp>
      <p:sp>
        <p:nvSpPr>
          <p:cNvPr id="74" name="Rectangle 73">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i-FI"/>
          </a:p>
        </p:txBody>
      </p:sp>
      <p:sp>
        <p:nvSpPr>
          <p:cNvPr id="2" name="Otsikko 1"/>
          <p:cNvSpPr>
            <a:spLocks noGrp="1"/>
          </p:cNvSpPr>
          <p:nvPr>
            <p:ph type="title"/>
          </p:nvPr>
        </p:nvSpPr>
        <p:spPr>
          <a:xfrm>
            <a:off x="369277" y="605896"/>
            <a:ext cx="2313633" cy="5646208"/>
          </a:xfrm>
        </p:spPr>
        <p:txBody>
          <a:bodyPr anchor="ctr">
            <a:normAutofit/>
          </a:bodyPr>
          <a:lstStyle/>
          <a:p>
            <a:pPr algn="l" rtl="0" eaLnBrk="1" fontAlgn="auto" hangingPunct="1">
              <a:spcAft>
                <a:spcPts val="0"/>
              </a:spcAft>
              <a:defRPr/>
            </a:pPr>
            <a:r>
              <a:rPr lang="en-us" sz="3100" b="0" i="0" u="none" baseline="0">
                <a:solidFill>
                  <a:srgbClr val="FFFFFF"/>
                </a:solidFill>
              </a:rPr>
              <a:t>What is Lokomo’s Sickness Fund?</a:t>
            </a:r>
          </a:p>
        </p:txBody>
      </p:sp>
      <p:sp>
        <p:nvSpPr>
          <p:cNvPr id="76" name="Rectangle 75">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i-FI"/>
          </a:p>
        </p:txBody>
      </p:sp>
      <p:sp>
        <p:nvSpPr>
          <p:cNvPr id="5123" name="Sisällön paikkamerkki 2"/>
          <p:cNvSpPr>
            <a:spLocks noGrp="1"/>
          </p:cNvSpPr>
          <p:nvPr>
            <p:ph idx="1"/>
          </p:nvPr>
        </p:nvSpPr>
        <p:spPr>
          <a:xfrm>
            <a:off x="3556512" y="605896"/>
            <a:ext cx="5047936" cy="5646208"/>
          </a:xfrm>
        </p:spPr>
        <p:txBody>
          <a:bodyPr anchor="ctr">
            <a:normAutofit/>
          </a:bodyPr>
          <a:lstStyle/>
          <a:p>
            <a:pPr algn="l" rtl="0" eaLnBrk="1" hangingPunct="1"/>
            <a:r>
              <a:rPr lang="en-us" b="0" i="0" u="none" baseline="0" dirty="0"/>
              <a:t>Workplace fund</a:t>
            </a:r>
          </a:p>
          <a:p>
            <a:pPr algn="l" rtl="0" eaLnBrk="1" hangingPunct="1"/>
            <a:r>
              <a:rPr lang="en-us" b="0" i="0" u="none" baseline="0" dirty="0"/>
              <a:t>Established in 1917</a:t>
            </a:r>
          </a:p>
          <a:p>
            <a:pPr algn="l" rtl="0" eaLnBrk="1" hangingPunct="1"/>
            <a:r>
              <a:rPr lang="en-us" b="0" i="0" u="none" baseline="0" dirty="0"/>
              <a:t>In operation according to the Health Insurance Act since 1974</a:t>
            </a:r>
          </a:p>
          <a:p>
            <a:pPr algn="l" rtl="0" eaLnBrk="1" hangingPunct="1"/>
            <a:r>
              <a:rPr lang="en-us" b="0" i="0" u="none" baseline="0" dirty="0"/>
              <a:t>Current number of individuals insured 3042, of whom 401 are retired or other </a:t>
            </a:r>
            <a:r>
              <a:rPr lang="en-us" b="0" i="0" u="none" baseline="0" dirty="0" err="1"/>
              <a:t>insurees</a:t>
            </a:r>
            <a:endParaRPr lang="en-us" b="0" i="0" u="none" baseline="0" dirty="0"/>
          </a:p>
          <a:p>
            <a:pPr algn="l" rtl="0" eaLnBrk="1" hangingPunct="1"/>
            <a:r>
              <a:rPr lang="en-us" b="0" i="0" u="none" baseline="0" dirty="0"/>
              <a:t>The Sickness Fund office is located at Metso Finland Oy’s factory on Lokomonkatu in Tampere</a:t>
            </a:r>
          </a:p>
          <a:p>
            <a:pPr algn="l" rtl="0" eaLnBrk="1" hangingPunct="1"/>
            <a:r>
              <a:rPr lang="en-us" b="0" i="0" u="none" baseline="0" dirty="0"/>
              <a:t>Officials</a:t>
            </a:r>
          </a:p>
          <a:p>
            <a:pPr lvl="1" algn="l" rtl="0"/>
            <a:r>
              <a:rPr lang="en-us" b="0" i="0" u="none" baseline="0" dirty="0"/>
              <a:t>Taina Tuominen, CEO</a:t>
            </a:r>
          </a:p>
          <a:p>
            <a:pPr lvl="1" algn="l" rtl="0"/>
            <a:r>
              <a:rPr lang="en-us" b="0" i="0" u="none" baseline="0" dirty="0"/>
              <a:t>Hanna Hautamäki, Insurance Secretary</a:t>
            </a:r>
          </a:p>
          <a:p>
            <a:pPr lvl="1" algn="l" rtl="0"/>
            <a:r>
              <a:rPr lang="en-us" b="0" i="0" u="none" baseline="0" dirty="0"/>
              <a:t>Sirpa Olán, Insurance Secretary</a:t>
            </a:r>
          </a:p>
          <a:p>
            <a:pPr algn="l" rtl="0" eaLnBrk="1" hangingPunct="1"/>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39736"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rtl="0"/>
            <a:endParaRPr lang="en-us"/>
          </a:p>
        </p:txBody>
      </p:sp>
      <p:sp>
        <p:nvSpPr>
          <p:cNvPr id="74" name="Rectangle 73">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i-FI"/>
          </a:p>
        </p:txBody>
      </p:sp>
      <p:sp>
        <p:nvSpPr>
          <p:cNvPr id="29698" name="Otsikko 1"/>
          <p:cNvSpPr>
            <a:spLocks noGrp="1"/>
          </p:cNvSpPr>
          <p:nvPr>
            <p:ph type="title"/>
          </p:nvPr>
        </p:nvSpPr>
        <p:spPr>
          <a:xfrm>
            <a:off x="179512" y="605896"/>
            <a:ext cx="2503399" cy="5646208"/>
          </a:xfrm>
        </p:spPr>
        <p:txBody>
          <a:bodyPr anchor="ctr">
            <a:normAutofit/>
          </a:bodyPr>
          <a:lstStyle/>
          <a:p>
            <a:pPr algn="l" rtl="0" eaLnBrk="1" hangingPunct="1"/>
            <a:r>
              <a:rPr lang="en-us" sz="3100" b="0" i="0" u="none" baseline="0" dirty="0">
                <a:solidFill>
                  <a:srgbClr val="FFFFFF"/>
                </a:solidFill>
              </a:rPr>
              <a:t>Examples of compensation:</a:t>
            </a:r>
          </a:p>
        </p:txBody>
      </p:sp>
      <p:sp>
        <p:nvSpPr>
          <p:cNvPr id="76" name="Rectangle 75">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i-FI"/>
          </a:p>
        </p:txBody>
      </p:sp>
      <p:sp>
        <p:nvSpPr>
          <p:cNvPr id="29699" name="Sisällön paikkamerkki 2"/>
          <p:cNvSpPr>
            <a:spLocks noGrp="1"/>
          </p:cNvSpPr>
          <p:nvPr>
            <p:ph idx="1"/>
          </p:nvPr>
        </p:nvSpPr>
        <p:spPr>
          <a:xfrm>
            <a:off x="3556512" y="605896"/>
            <a:ext cx="4810247" cy="5646208"/>
          </a:xfrm>
        </p:spPr>
        <p:txBody>
          <a:bodyPr anchor="ctr">
            <a:normAutofit lnSpcReduction="10000"/>
          </a:bodyPr>
          <a:lstStyle/>
          <a:p>
            <a:pPr algn="l" rtl="0" eaLnBrk="1" hangingPunct="1"/>
            <a:r>
              <a:rPr lang="en-us" sz="1500" b="0" i="0" u="none" baseline="0"/>
              <a:t>Dental care</a:t>
            </a:r>
          </a:p>
          <a:p>
            <a:pPr lvl="1" algn="l" rtl="0" eaLnBrk="1" hangingPunct="1"/>
            <a:r>
              <a:rPr lang="en-us" sz="1500" b="0" i="0" u="none" baseline="0"/>
              <a:t>Kela compensation for dental care costs is paid according to currently valid rates.</a:t>
            </a:r>
          </a:p>
          <a:p>
            <a:pPr lvl="1" algn="l" rtl="0" eaLnBrk="1" hangingPunct="1"/>
            <a:r>
              <a:rPr lang="en-us" sz="1500" b="0" i="0" u="none" baseline="0"/>
              <a:t>Dental care allowance of €380.00 per calendar year is available as an additional benefit (requires that the insuree has been with the Fund for at least a year before the first compensation can be paid out).</a:t>
            </a:r>
          </a:p>
          <a:p>
            <a:pPr lvl="1" algn="l" rtl="0" eaLnBrk="1" hangingPunct="1"/>
            <a:r>
              <a:rPr lang="en-us" sz="1500" b="0" i="0" u="none" baseline="0"/>
              <a:t>X-rays taken as part of dental care = examination and treatment = compensation 80% (does not reduce dental care allowance); a 20% excess is deducted from the remaining dental care allowance.</a:t>
            </a:r>
          </a:p>
          <a:p>
            <a:pPr lvl="1" algn="l" rtl="0"/>
            <a:r>
              <a:rPr lang="en-us" sz="1500" b="0" i="0" u="none" baseline="0"/>
              <a:t>A payment commitment is accepted as a payment instrument by contractual dentists. The Sickness Fund can provide these documents. Request one before seeking dental care.</a:t>
            </a:r>
          </a:p>
          <a:p>
            <a:pPr lvl="1" algn="l" rtl="0"/>
            <a:r>
              <a:rPr lang="en-us" sz="1500" b="0" i="0" u="none" baseline="0"/>
              <a:t>You can also go to the clinic of your choice, pay the fees or request an invoice and deliver the documents to the Sickness Fund.</a:t>
            </a:r>
          </a:p>
          <a:p>
            <a:pPr lvl="1" algn="l" rtl="0"/>
            <a:r>
              <a:rPr lang="en-us" sz="1500" b="0" i="0" u="none" baseline="0"/>
              <a:t>Paying the fees in full is recommended (including the proportion covered by Kela compensation). This speeds up the processing of the overall compensation (additional benefit).</a:t>
            </a:r>
          </a:p>
          <a:p>
            <a:pPr lvl="1" algn="l" rtl="0"/>
            <a:r>
              <a:rPr lang="en-us" sz="1500" b="0" i="0" u="none" baseline="0"/>
              <a:t>It is possible to receive compensation for prosthetic care, orthodontic treatment and other similar dental laboratory work: the maximum additional compensation amount equals the dental care allowance (€380).</a:t>
            </a:r>
          </a:p>
          <a:p>
            <a:pPr lvl="1" algn="l" rtl="0" eaLnBrk="1" hangingPunct="1"/>
            <a:endParaRPr lang="en-us" sz="15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39736"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rtl="0"/>
            <a:endParaRPr lang="en-us"/>
          </a:p>
        </p:txBody>
      </p:sp>
      <p:sp>
        <p:nvSpPr>
          <p:cNvPr id="74" name="Rectangle 73">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i-FI"/>
          </a:p>
        </p:txBody>
      </p:sp>
      <p:sp>
        <p:nvSpPr>
          <p:cNvPr id="31747" name="Otsikko 1"/>
          <p:cNvSpPr>
            <a:spLocks noGrp="1"/>
          </p:cNvSpPr>
          <p:nvPr>
            <p:ph type="title"/>
          </p:nvPr>
        </p:nvSpPr>
        <p:spPr>
          <a:xfrm>
            <a:off x="179513" y="605896"/>
            <a:ext cx="2503398" cy="5646208"/>
          </a:xfrm>
        </p:spPr>
        <p:txBody>
          <a:bodyPr anchor="ctr">
            <a:normAutofit/>
          </a:bodyPr>
          <a:lstStyle/>
          <a:p>
            <a:pPr algn="l" rtl="0" eaLnBrk="1" hangingPunct="1"/>
            <a:r>
              <a:rPr lang="en-us" sz="3100" b="0" i="0" u="none" baseline="0" dirty="0">
                <a:solidFill>
                  <a:srgbClr val="FFFFFF"/>
                </a:solidFill>
              </a:rPr>
              <a:t>Examples of compensation:</a:t>
            </a:r>
          </a:p>
        </p:txBody>
      </p:sp>
      <p:sp>
        <p:nvSpPr>
          <p:cNvPr id="76" name="Rectangle 75">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i-FI"/>
          </a:p>
        </p:txBody>
      </p:sp>
      <p:sp>
        <p:nvSpPr>
          <p:cNvPr id="31746" name="Content Placeholder 2"/>
          <p:cNvSpPr>
            <a:spLocks noGrp="1"/>
          </p:cNvSpPr>
          <p:nvPr>
            <p:ph idx="1"/>
          </p:nvPr>
        </p:nvSpPr>
        <p:spPr>
          <a:xfrm>
            <a:off x="3556512" y="605896"/>
            <a:ext cx="4810247" cy="5646208"/>
          </a:xfrm>
        </p:spPr>
        <p:txBody>
          <a:bodyPr anchor="ctr">
            <a:normAutofit fontScale="92500" lnSpcReduction="10000"/>
          </a:bodyPr>
          <a:lstStyle/>
          <a:p>
            <a:pPr algn="l" rtl="0"/>
            <a:endParaRPr lang="en-us" b="0" i="0" u="none" baseline="0" dirty="0"/>
          </a:p>
          <a:p>
            <a:pPr algn="l" rtl="0"/>
            <a:r>
              <a:rPr lang="en-us" b="0" i="0" u="none" baseline="0" dirty="0"/>
              <a:t>Glasses allowance</a:t>
            </a:r>
          </a:p>
          <a:p>
            <a:pPr lvl="1" algn="l" rtl="0"/>
            <a:r>
              <a:rPr lang="en-us" b="0" i="0" u="none" baseline="0" dirty="0"/>
              <a:t>€450.00 every three years</a:t>
            </a:r>
          </a:p>
          <a:p>
            <a:pPr lvl="1" algn="l" rtl="0"/>
            <a:r>
              <a:rPr lang="en-us" b="0" i="0" u="none" baseline="0" dirty="0"/>
              <a:t>€300.00 every two years</a:t>
            </a:r>
          </a:p>
          <a:p>
            <a:pPr lvl="1" algn="l" rtl="0"/>
            <a:r>
              <a:rPr lang="en-us" sz="1800" b="0" i="0" u="none" baseline="0" dirty="0"/>
              <a:t>Requires that the individual has been insured by the fund for at least a year before the first compensation can be paid out</a:t>
            </a:r>
            <a:r>
              <a:rPr lang="en-us" b="0" i="0" u="none" baseline="0" dirty="0"/>
              <a:t> (€300.00).</a:t>
            </a:r>
          </a:p>
          <a:p>
            <a:pPr lvl="1" algn="l" rtl="0"/>
            <a:r>
              <a:rPr lang="en-us" b="0" i="0" u="none" baseline="0" dirty="0"/>
              <a:t>A payment commitment is accepted by our partner opticians. Contact the Sickness Fund to obtain one.</a:t>
            </a:r>
          </a:p>
          <a:p>
            <a:pPr lvl="1" algn="l" rtl="0"/>
            <a:r>
              <a:rPr lang="en-us" b="0" i="0" u="none" baseline="0" dirty="0"/>
              <a:t>You can also obtain glasses from a provider of your choice, pay the costs and apply for compensation from the Sickness Fund (please ensure that the receipt indicates the customer’s name).</a:t>
            </a:r>
          </a:p>
          <a:p>
            <a:pPr lvl="1" algn="l" rtl="0"/>
            <a:r>
              <a:rPr lang="en-us" b="0" i="0" u="none" baseline="0" dirty="0"/>
              <a:t>An amount equal to the glasses allowance is also available to be used for refractive eye surgery.</a:t>
            </a:r>
          </a:p>
          <a:p>
            <a:pPr lvl="1" algn="l" rtl="0"/>
            <a:r>
              <a:rPr lang="en-us" b="0" i="0" u="none" baseline="0" dirty="0"/>
              <a:t>Compensation is available for glasses if they have been prescribed by a doctor or an optician; the lenses must also have been ground for the purpose of correcting a deficiency in eyesight. </a:t>
            </a:r>
          </a:p>
          <a:p>
            <a:pPr lvl="1" algn="l" rtl="0"/>
            <a:endParaRPr lang="en-us" dirty="0"/>
          </a:p>
          <a:p>
            <a:pPr lvl="1" algn="l" rtl="0"/>
            <a:endParaRPr lang="en-us" dirty="0"/>
          </a:p>
          <a:p>
            <a:pPr lvl="1" algn="l" rtl="0"/>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39736"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rtl="0"/>
            <a:endParaRPr lang="en-us"/>
          </a:p>
        </p:txBody>
      </p:sp>
      <p:sp>
        <p:nvSpPr>
          <p:cNvPr id="33804" name="Rectangle 73">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i-FI"/>
          </a:p>
        </p:txBody>
      </p:sp>
      <p:sp>
        <p:nvSpPr>
          <p:cNvPr id="33794" name="Title 1"/>
          <p:cNvSpPr>
            <a:spLocks noGrp="1"/>
          </p:cNvSpPr>
          <p:nvPr>
            <p:ph type="title"/>
          </p:nvPr>
        </p:nvSpPr>
        <p:spPr>
          <a:xfrm>
            <a:off x="369277" y="605896"/>
            <a:ext cx="2313633" cy="5646208"/>
          </a:xfrm>
        </p:spPr>
        <p:txBody>
          <a:bodyPr anchor="ctr">
            <a:normAutofit/>
          </a:bodyPr>
          <a:lstStyle/>
          <a:p>
            <a:pPr algn="l" rtl="0"/>
            <a:r>
              <a:rPr lang="en-us" sz="1900" b="0" i="0" u="none" baseline="0">
                <a:solidFill>
                  <a:srgbClr val="FFFFFF"/>
                </a:solidFill>
              </a:rPr>
              <a:t>Surgery or other more expensive procedures at a private hospital</a:t>
            </a:r>
          </a:p>
        </p:txBody>
      </p:sp>
      <p:sp>
        <p:nvSpPr>
          <p:cNvPr id="33805" name="Rectangle 75">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i-FI"/>
          </a:p>
        </p:txBody>
      </p:sp>
      <p:sp>
        <p:nvSpPr>
          <p:cNvPr id="33795" name="Content Placeholder 2"/>
          <p:cNvSpPr>
            <a:spLocks noGrp="1"/>
          </p:cNvSpPr>
          <p:nvPr>
            <p:ph idx="1"/>
          </p:nvPr>
        </p:nvSpPr>
        <p:spPr>
          <a:xfrm>
            <a:off x="3556512" y="605896"/>
            <a:ext cx="5119944" cy="5646208"/>
          </a:xfrm>
        </p:spPr>
        <p:txBody>
          <a:bodyPr anchor="ctr">
            <a:normAutofit lnSpcReduction="10000"/>
          </a:bodyPr>
          <a:lstStyle/>
          <a:p>
            <a:pPr algn="l" rtl="0"/>
            <a:r>
              <a:rPr lang="en-us" sz="1900" b="0" i="0" u="none" baseline="0"/>
              <a:t>On a case-by-case basis, compensation may be paid out for treatment provided by a private hospital. </a:t>
            </a:r>
          </a:p>
          <a:p>
            <a:pPr algn="l" rtl="0"/>
            <a:r>
              <a:rPr lang="en-us" sz="1900" b="0" i="0" u="none" baseline="0"/>
              <a:t>A COMPENSATION APPLICATION MUST ALWAYS BE SUBMITTED TO THE SICKNESS FUND BOARD </a:t>
            </a:r>
            <a:r>
              <a:rPr lang="en-us" sz="1900" b="0" i="0" u="sng" baseline="0"/>
              <a:t>IN ADVANCE</a:t>
            </a:r>
            <a:r>
              <a:rPr lang="en-us" sz="1900" b="0" i="0" u="none" baseline="0"/>
              <a:t>. </a:t>
            </a:r>
          </a:p>
          <a:p>
            <a:pPr algn="l" rtl="0"/>
            <a:r>
              <a:rPr lang="en-us" sz="1900" b="0" i="0" u="none" baseline="0"/>
              <a:t>Private clinics include Pihlajalinna, Mehiläinen and Suomen Terveystalo. </a:t>
            </a:r>
          </a:p>
          <a:p>
            <a:pPr algn="l" rtl="0"/>
            <a:r>
              <a:rPr lang="en-us" sz="1900" b="0" i="0" u="none" baseline="0"/>
              <a:t>A COMPENSATION APPLICATION MUST DETAIL THE PROCEDURE, COST ESTIMATE AND COMPARABLE HEALTH CARE OPTIONS AVAILABLE IN THE PUBLIC SECTOR. </a:t>
            </a:r>
          </a:p>
          <a:p>
            <a:pPr algn="l" rtl="0"/>
            <a:r>
              <a:rPr lang="en-us" sz="1900" b="0" i="0" u="none" baseline="0"/>
              <a:t>Compensation of 80% can be provided for the service fee of a private hospital (procedural fee), up to a maximum of €1,500.00.</a:t>
            </a:r>
          </a:p>
          <a:p>
            <a:pPr algn="l" rtl="0"/>
            <a:r>
              <a:rPr lang="en-us" sz="1900" b="0" i="0" u="none" baseline="0"/>
              <a:t>Additional information and support with submitting an application is available from the Sickness Fund.</a:t>
            </a:r>
          </a:p>
          <a:p>
            <a:endParaRPr lang="en-us" sz="1900" dirty="0"/>
          </a:p>
          <a:p>
            <a:endParaRPr lang="en-us" sz="19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4821" name="Rectangle 71">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39736"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rtl="0"/>
            <a:endParaRPr lang="en-us"/>
          </a:p>
        </p:txBody>
      </p:sp>
      <p:sp>
        <p:nvSpPr>
          <p:cNvPr id="34822" name="Rectangle 73">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i-FI"/>
          </a:p>
        </p:txBody>
      </p:sp>
      <p:sp>
        <p:nvSpPr>
          <p:cNvPr id="34818" name="Otsikko 1"/>
          <p:cNvSpPr>
            <a:spLocks noGrp="1"/>
          </p:cNvSpPr>
          <p:nvPr>
            <p:ph type="title"/>
          </p:nvPr>
        </p:nvSpPr>
        <p:spPr>
          <a:xfrm>
            <a:off x="369277" y="605896"/>
            <a:ext cx="2313633" cy="5646208"/>
          </a:xfrm>
        </p:spPr>
        <p:txBody>
          <a:bodyPr anchor="ctr">
            <a:normAutofit/>
          </a:bodyPr>
          <a:lstStyle/>
          <a:p>
            <a:pPr algn="l" rtl="0" eaLnBrk="1" hangingPunct="1"/>
            <a:r>
              <a:rPr lang="en-us" sz="3100" b="0" i="0" u="none" baseline="0">
                <a:solidFill>
                  <a:srgbClr val="FFFFFF"/>
                </a:solidFill>
              </a:rPr>
              <a:t>More information: </a:t>
            </a:r>
          </a:p>
        </p:txBody>
      </p:sp>
      <p:sp>
        <p:nvSpPr>
          <p:cNvPr id="34823" name="Rectangle 75">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i-FI"/>
          </a:p>
        </p:txBody>
      </p:sp>
      <p:sp>
        <p:nvSpPr>
          <p:cNvPr id="34819" name="Sisällön paikkamerkki 2"/>
          <p:cNvSpPr>
            <a:spLocks noGrp="1"/>
          </p:cNvSpPr>
          <p:nvPr>
            <p:ph idx="1"/>
          </p:nvPr>
        </p:nvSpPr>
        <p:spPr>
          <a:xfrm>
            <a:off x="3556512" y="605896"/>
            <a:ext cx="4810247" cy="5646208"/>
          </a:xfrm>
        </p:spPr>
        <p:txBody>
          <a:bodyPr anchor="ctr">
            <a:normAutofit/>
          </a:bodyPr>
          <a:lstStyle/>
          <a:p>
            <a:pPr algn="l" rtl="0" eaLnBrk="1" hangingPunct="1"/>
            <a:r>
              <a:rPr lang="en-us" b="0" i="0" u="none" baseline="0">
                <a:hlinkClick r:id="rId2"/>
              </a:rPr>
              <a:t>www.lokomonsairauskassa.fi/in-english</a:t>
            </a:r>
            <a:endParaRPr lang="en-us"/>
          </a:p>
          <a:p>
            <a:pPr algn="l" rtl="0" eaLnBrk="1" hangingPunct="1"/>
            <a:r>
              <a:rPr lang="en-us" b="0" i="0" u="none" baseline="0">
                <a:hlinkClick r:id="rId3"/>
              </a:rPr>
              <a:t>www.kela.fi</a:t>
            </a:r>
            <a:endParaRPr lang="en-us"/>
          </a:p>
          <a:p>
            <a:pPr algn="l" rtl="0" eaLnBrk="1" hangingPunct="1"/>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descr="Map&#10;&#10;Description automatically generated">
            <a:extLst>
              <a:ext uri="{FF2B5EF4-FFF2-40B4-BE49-F238E27FC236}">
                <a16:creationId xmlns:a16="http://schemas.microsoft.com/office/drawing/2014/main" id="{B83C26CA-85DC-40D3-8647-1DBD72E059CA}"/>
              </a:ext>
            </a:extLst>
          </p:cNvPr>
          <p:cNvPicPr>
            <a:picLocks noChangeAspect="1"/>
          </p:cNvPicPr>
          <p:nvPr/>
        </p:nvPicPr>
        <p:blipFill rotWithShape="1">
          <a:blip r:embed="rId3">
            <a:extLst>
              <a:ext uri="{28A0092B-C50C-407E-A947-70E740481C1C}">
                <a14:useLocalDpi xmlns:a14="http://schemas.microsoft.com/office/drawing/2010/main" val="0"/>
              </a:ext>
            </a:extLst>
          </a:blip>
          <a:srcRect b="227"/>
          <a:stretch/>
        </p:blipFill>
        <p:spPr>
          <a:xfrm>
            <a:off x="20" y="10"/>
            <a:ext cx="9143980" cy="6340632"/>
          </a:xfrm>
          <a:prstGeom prst="rect">
            <a:avLst/>
          </a:prstGeom>
        </p:spPr>
      </p:pic>
    </p:spTree>
    <p:extLst>
      <p:ext uri="{BB962C8B-B14F-4D97-AF65-F5344CB8AC3E}">
        <p14:creationId xmlns:p14="http://schemas.microsoft.com/office/powerpoint/2010/main" val="37949466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Otsikko 1"/>
          <p:cNvSpPr>
            <a:spLocks noGrp="1"/>
          </p:cNvSpPr>
          <p:nvPr>
            <p:ph type="title" idx="4294967295"/>
          </p:nvPr>
        </p:nvSpPr>
        <p:spPr>
          <a:xfrm>
            <a:off x="971600" y="188640"/>
            <a:ext cx="7543800" cy="404812"/>
          </a:xfrm>
        </p:spPr>
        <p:txBody>
          <a:bodyPr anchor="ctr">
            <a:normAutofit fontScale="90000"/>
          </a:bodyPr>
          <a:lstStyle/>
          <a:p>
            <a:pPr algn="r" rtl="0" eaLnBrk="1" hangingPunct="1"/>
            <a:br>
              <a:rPr lang="en-us" sz="3100" b="0" i="0" u="none" baseline="0" dirty="0">
                <a:solidFill>
                  <a:schemeClr val="tx1"/>
                </a:solidFill>
              </a:rPr>
            </a:br>
            <a:r>
              <a:rPr lang="en-us" sz="3100" b="0" i="0" u="none" baseline="0" dirty="0" err="1">
                <a:solidFill>
                  <a:schemeClr val="tx1"/>
                </a:solidFill>
              </a:rPr>
              <a:t>Lokomo’s</a:t>
            </a:r>
            <a:r>
              <a:rPr lang="en-us" sz="3100" b="0" i="0" u="none" baseline="0" dirty="0">
                <a:solidFill>
                  <a:schemeClr val="tx1"/>
                </a:solidFill>
              </a:rPr>
              <a:t> Sickness Fund’s sphere of </a:t>
            </a:r>
            <a:r>
              <a:rPr lang="en-us" sz="3100" b="0" i="0" u="none" baseline="0" dirty="0" err="1">
                <a:solidFill>
                  <a:schemeClr val="tx1"/>
                </a:solidFill>
              </a:rPr>
              <a:t>operation</a:t>
            </a:r>
            <a:r>
              <a:rPr lang="en-us" sz="3100" b="0" i="0" u="none" baseline="0" dirty="0" err="1">
                <a:solidFill>
                  <a:srgbClr val="FFFFFF"/>
                </a:solidFill>
              </a:rPr>
              <a:t>sphere</a:t>
            </a:r>
            <a:r>
              <a:rPr lang="en-us" sz="3100" b="0" i="0" u="none" baseline="0" dirty="0">
                <a:solidFill>
                  <a:srgbClr val="FFFFFF"/>
                </a:solidFill>
              </a:rPr>
              <a:t> of operation</a:t>
            </a:r>
          </a:p>
        </p:txBody>
      </p:sp>
      <p:pic>
        <p:nvPicPr>
          <p:cNvPr id="2" name="Kuva 1">
            <a:extLst>
              <a:ext uri="{FF2B5EF4-FFF2-40B4-BE49-F238E27FC236}">
                <a16:creationId xmlns:a16="http://schemas.microsoft.com/office/drawing/2014/main" id="{283DA1AA-63C5-15FC-2351-047C639A7C74}"/>
              </a:ext>
            </a:extLst>
          </p:cNvPr>
          <p:cNvPicPr>
            <a:picLocks noChangeAspect="1"/>
          </p:cNvPicPr>
          <p:nvPr/>
        </p:nvPicPr>
        <p:blipFill>
          <a:blip r:embed="rId2"/>
          <a:stretch>
            <a:fillRect/>
          </a:stretch>
        </p:blipFill>
        <p:spPr>
          <a:xfrm>
            <a:off x="260455" y="836712"/>
            <a:ext cx="8632025" cy="5256584"/>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39736"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rtl="0"/>
            <a:endParaRPr lang="en-us"/>
          </a:p>
        </p:txBody>
      </p:sp>
      <p:sp>
        <p:nvSpPr>
          <p:cNvPr id="74" name="Rectangle 73">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i-FI"/>
          </a:p>
        </p:txBody>
      </p:sp>
      <p:sp>
        <p:nvSpPr>
          <p:cNvPr id="7170" name="Otsikko 1"/>
          <p:cNvSpPr>
            <a:spLocks noGrp="1"/>
          </p:cNvSpPr>
          <p:nvPr>
            <p:ph type="title"/>
          </p:nvPr>
        </p:nvSpPr>
        <p:spPr>
          <a:xfrm>
            <a:off x="369277" y="605896"/>
            <a:ext cx="2313633" cy="5646208"/>
          </a:xfrm>
        </p:spPr>
        <p:txBody>
          <a:bodyPr anchor="ctr">
            <a:normAutofit/>
          </a:bodyPr>
          <a:lstStyle/>
          <a:p>
            <a:pPr algn="l" rtl="0" eaLnBrk="1" hangingPunct="1"/>
            <a:r>
              <a:rPr lang="en-us" sz="2800" b="0" i="0" u="none" baseline="0">
                <a:solidFill>
                  <a:srgbClr val="FFFFFF"/>
                </a:solidFill>
              </a:rPr>
              <a:t>Being insured</a:t>
            </a:r>
          </a:p>
        </p:txBody>
      </p:sp>
      <p:sp>
        <p:nvSpPr>
          <p:cNvPr id="76" name="Rectangle 75">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i-FI"/>
          </a:p>
        </p:txBody>
      </p:sp>
      <p:sp>
        <p:nvSpPr>
          <p:cNvPr id="7171" name="Sisällön paikkamerkki 2"/>
          <p:cNvSpPr>
            <a:spLocks noGrp="1"/>
          </p:cNvSpPr>
          <p:nvPr>
            <p:ph idx="1"/>
          </p:nvPr>
        </p:nvSpPr>
        <p:spPr>
          <a:xfrm>
            <a:off x="3275856" y="332656"/>
            <a:ext cx="5688632" cy="5919448"/>
          </a:xfrm>
        </p:spPr>
        <p:txBody>
          <a:bodyPr anchor="ctr">
            <a:normAutofit/>
          </a:bodyPr>
          <a:lstStyle/>
          <a:p>
            <a:pPr marL="0" indent="0" algn="l" rtl="0" eaLnBrk="1" hangingPunct="1">
              <a:buNone/>
            </a:pPr>
            <a:r>
              <a:rPr lang="en-us" sz="1700" b="0" i="0" u="none" baseline="0" dirty="0"/>
              <a:t>All employees and officials who work for employers within the sphere of </a:t>
            </a:r>
            <a:r>
              <a:rPr lang="en-us" sz="1700" b="0" i="0" u="none" baseline="0" dirty="0" err="1"/>
              <a:t>Lokomo’s</a:t>
            </a:r>
            <a:r>
              <a:rPr lang="en-us" sz="1700" b="0" i="0" u="none" baseline="0" dirty="0"/>
              <a:t> Sickness Fund are insured by the Sickness Fund.</a:t>
            </a:r>
          </a:p>
          <a:p>
            <a:pPr marL="274320" indent="-274320" algn="l" rtl="0">
              <a:spcAft>
                <a:spcPts val="0"/>
              </a:spcAft>
              <a:buClr>
                <a:schemeClr val="accent3"/>
              </a:buClr>
              <a:buNone/>
              <a:defRPr/>
            </a:pPr>
            <a:r>
              <a:rPr lang="en-us" sz="1700" b="0" i="0" u="none" baseline="0" dirty="0"/>
              <a:t>Insurance memberships are automatic (when an employment contract lasts for more than four months).</a:t>
            </a:r>
          </a:p>
          <a:p>
            <a:pPr marL="274320" indent="-274320" algn="l" rtl="0">
              <a:spcAft>
                <a:spcPts val="0"/>
              </a:spcAft>
              <a:buClr>
                <a:schemeClr val="accent3"/>
              </a:buClr>
              <a:buNone/>
              <a:defRPr/>
            </a:pPr>
            <a:r>
              <a:rPr lang="en-us" sz="1700" b="0" i="0" u="sng" baseline="0" dirty="0"/>
              <a:t>NOTE!</a:t>
            </a:r>
          </a:p>
          <a:p>
            <a:pPr marL="274320" indent="-274320" algn="l" rtl="0">
              <a:spcAft>
                <a:spcPts val="0"/>
              </a:spcAft>
              <a:buClr>
                <a:schemeClr val="accent3"/>
              </a:buClr>
              <a:buNone/>
              <a:defRPr/>
            </a:pPr>
            <a:r>
              <a:rPr lang="en-us" sz="1700" b="0" i="0" u="none" baseline="0" dirty="0"/>
              <a:t>	Personnel from Metso </a:t>
            </a:r>
            <a:r>
              <a:rPr lang="en-us" sz="1700" b="0" i="0" u="none" baseline="0" dirty="0" err="1"/>
              <a:t>Oyj</a:t>
            </a:r>
            <a:r>
              <a:rPr lang="en-us" sz="1700" b="0" i="0" u="none" baseline="0" dirty="0"/>
              <a:t> and Metso Ceramics Oy; </a:t>
            </a:r>
          </a:p>
          <a:p>
            <a:pPr marL="274320" indent="-274320" algn="l" rtl="0">
              <a:spcAft>
                <a:spcPts val="0"/>
              </a:spcAft>
              <a:buClr>
                <a:schemeClr val="accent3"/>
              </a:buClr>
              <a:buNone/>
              <a:defRPr/>
            </a:pPr>
            <a:r>
              <a:rPr lang="en-us" sz="1700" b="0" i="0" u="none" baseline="0" dirty="0"/>
              <a:t>	Rules of the Sickness Fund, Section 4, Subsection 3:</a:t>
            </a:r>
          </a:p>
          <a:p>
            <a:pPr marL="274320" indent="-274320" algn="l" rtl="0">
              <a:spcAft>
                <a:spcPts val="0"/>
              </a:spcAft>
              <a:buClr>
                <a:schemeClr val="accent3"/>
              </a:buClr>
              <a:buNone/>
              <a:defRPr/>
            </a:pPr>
            <a:r>
              <a:rPr lang="en-us" sz="1700" b="0" i="0" u="none" baseline="0" dirty="0"/>
              <a:t>	</a:t>
            </a:r>
            <a:r>
              <a:rPr lang="en-US" sz="1700" b="0" i="1" u="none" baseline="0" dirty="0"/>
              <a:t>For the personnel of Metso </a:t>
            </a:r>
            <a:r>
              <a:rPr lang="en-US" sz="1700" b="0" i="1" u="none" baseline="0" dirty="0" err="1"/>
              <a:t>Oyj</a:t>
            </a:r>
            <a:r>
              <a:rPr lang="en-US" sz="1700" b="0" i="1" u="none" baseline="0" dirty="0"/>
              <a:t> and Metso Ceramics Oy, the shareholders added to the shareholder list on 1 January 2024, the applied reporting period shall be the same as in the previous subsection (3 months). The personnel added to the sickness fund must submit a notification between 1 April and 30 June 2024 if they do not wish to join the sickness fund of </a:t>
            </a:r>
            <a:r>
              <a:rPr lang="en-US" sz="1700" b="0" i="1" u="none" baseline="0" dirty="0" err="1"/>
              <a:t>Lokomo</a:t>
            </a:r>
            <a:r>
              <a:rPr lang="en-US" sz="1700" b="0" i="1" u="none" baseline="0" dirty="0"/>
              <a:t>. As of July 1, 2024, the mandatory insurance will also apply to the personnel of the aforementioned shareholders. </a:t>
            </a:r>
            <a:r>
              <a:rPr lang="en-US" sz="1700" b="0" i="1" u="sng" baseline="0" dirty="0"/>
              <a:t>Persons who did not join at this time will not be able to join the fund at a later stage, unless otherwise stated in these regulations</a:t>
            </a:r>
            <a:r>
              <a:rPr lang="en-US" sz="1700" b="0" i="1" u="none" baseline="0" dirty="0"/>
              <a:t>.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39736"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rtl="0"/>
            <a:endParaRPr lang="en-us"/>
          </a:p>
        </p:txBody>
      </p:sp>
      <p:sp>
        <p:nvSpPr>
          <p:cNvPr id="74" name="Rectangle 73">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i-FI"/>
          </a:p>
        </p:txBody>
      </p:sp>
      <p:sp>
        <p:nvSpPr>
          <p:cNvPr id="7170" name="Otsikko 1"/>
          <p:cNvSpPr>
            <a:spLocks noGrp="1"/>
          </p:cNvSpPr>
          <p:nvPr>
            <p:ph type="title"/>
          </p:nvPr>
        </p:nvSpPr>
        <p:spPr>
          <a:xfrm>
            <a:off x="369277" y="605896"/>
            <a:ext cx="2313633" cy="5646208"/>
          </a:xfrm>
        </p:spPr>
        <p:txBody>
          <a:bodyPr anchor="ctr">
            <a:normAutofit/>
          </a:bodyPr>
          <a:lstStyle/>
          <a:p>
            <a:pPr algn="l" rtl="0" eaLnBrk="1" hangingPunct="1"/>
            <a:r>
              <a:rPr lang="en-us" sz="2700" b="0" i="0" u="none" baseline="0">
                <a:solidFill>
                  <a:srgbClr val="FFFFFF"/>
                </a:solidFill>
              </a:rPr>
              <a:t>Insurance contribution</a:t>
            </a:r>
          </a:p>
        </p:txBody>
      </p:sp>
      <p:sp>
        <p:nvSpPr>
          <p:cNvPr id="76" name="Rectangle 75">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i-FI"/>
          </a:p>
        </p:txBody>
      </p:sp>
      <p:sp>
        <p:nvSpPr>
          <p:cNvPr id="7171" name="Sisällön paikkamerkki 2"/>
          <p:cNvSpPr>
            <a:spLocks noGrp="1"/>
          </p:cNvSpPr>
          <p:nvPr>
            <p:ph idx="1"/>
          </p:nvPr>
        </p:nvSpPr>
        <p:spPr>
          <a:xfrm>
            <a:off x="3556512" y="605896"/>
            <a:ext cx="4810247" cy="5646208"/>
          </a:xfrm>
        </p:spPr>
        <p:txBody>
          <a:bodyPr anchor="ctr">
            <a:normAutofit/>
          </a:bodyPr>
          <a:lstStyle/>
          <a:p>
            <a:pPr algn="l" rtl="0" eaLnBrk="1" hangingPunct="1"/>
            <a:r>
              <a:rPr lang="en-us" b="0" i="0" u="none" baseline="0"/>
              <a:t>The insurance contribution is 1.1% of gross pay. The membership fee cap is €50.00/month. </a:t>
            </a:r>
          </a:p>
          <a:p>
            <a:pPr algn="l" rtl="0" eaLnBrk="1" hangingPunct="1"/>
            <a:r>
              <a:rPr lang="en-us" b="0" i="0" u="none" baseline="0"/>
              <a:t>Persons who have been members of the Sickness Fund for 15 years before their retirement or the end of their employment can become retired or other insurees.</a:t>
            </a:r>
          </a:p>
          <a:p>
            <a:pPr algn="l" rtl="0" eaLnBrk="1" hangingPunct="1"/>
            <a:r>
              <a:rPr lang="en-us" b="0" i="0" u="none" baseline="0"/>
              <a:t>For retired insurees, the membership fee is 1.7% of their gross pension.</a:t>
            </a:r>
          </a:p>
          <a:p>
            <a:pPr algn="l" rtl="0" eaLnBrk="1" hangingPunct="1"/>
            <a:r>
              <a:rPr lang="en-us" b="0" i="0" u="none" baseline="0"/>
              <a:t>The membership fee for other insurees is €24.00/month.</a:t>
            </a:r>
          </a:p>
        </p:txBody>
      </p:sp>
    </p:spTree>
    <p:extLst>
      <p:ext uri="{BB962C8B-B14F-4D97-AF65-F5344CB8AC3E}">
        <p14:creationId xmlns:p14="http://schemas.microsoft.com/office/powerpoint/2010/main" val="7905401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4" name="Rectangle 73">
            <a:extLst>
              <a:ext uri="{FF2B5EF4-FFF2-40B4-BE49-F238E27FC236}">
                <a16:creationId xmlns:a16="http://schemas.microsoft.com/office/drawing/2014/main" id="{FB5993E2-C02B-4335-ABA5-D8EC465551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39736"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rtl="0"/>
            <a:endParaRPr lang="en-us"/>
          </a:p>
        </p:txBody>
      </p:sp>
      <p:sp>
        <p:nvSpPr>
          <p:cNvPr id="76" name="Rectangle 75">
            <a:extLst>
              <a:ext uri="{FF2B5EF4-FFF2-40B4-BE49-F238E27FC236}">
                <a16:creationId xmlns:a16="http://schemas.microsoft.com/office/drawing/2014/main" id="{C0B801A2-5622-4BE8-9AD2-C337A2CD0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i-FI"/>
          </a:p>
        </p:txBody>
      </p:sp>
      <p:sp>
        <p:nvSpPr>
          <p:cNvPr id="8194" name="Otsikko 1"/>
          <p:cNvSpPr>
            <a:spLocks noGrp="1"/>
          </p:cNvSpPr>
          <p:nvPr>
            <p:ph type="title"/>
          </p:nvPr>
        </p:nvSpPr>
        <p:spPr>
          <a:xfrm>
            <a:off x="369277" y="516835"/>
            <a:ext cx="2313633" cy="5772840"/>
          </a:xfrm>
        </p:spPr>
        <p:txBody>
          <a:bodyPr anchor="ctr">
            <a:normAutofit/>
          </a:bodyPr>
          <a:lstStyle/>
          <a:p>
            <a:pPr algn="l" rtl="0" eaLnBrk="1" hangingPunct="1"/>
            <a:r>
              <a:rPr lang="en-us" sz="2600" b="0" i="0" u="none" baseline="0">
                <a:solidFill>
                  <a:srgbClr val="FFFFFF"/>
                </a:solidFill>
              </a:rPr>
              <a:t>The workplace fund as a concept</a:t>
            </a:r>
          </a:p>
        </p:txBody>
      </p:sp>
      <p:sp>
        <p:nvSpPr>
          <p:cNvPr id="78" name="Rectangle 77">
            <a:extLst>
              <a:ext uri="{FF2B5EF4-FFF2-40B4-BE49-F238E27FC236}">
                <a16:creationId xmlns:a16="http://schemas.microsoft.com/office/drawing/2014/main" id="{B7AF614F-5BC3-4086-99F5-B87C5847A0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i-FI"/>
          </a:p>
        </p:txBody>
      </p:sp>
      <p:graphicFrame>
        <p:nvGraphicFramePr>
          <p:cNvPr id="8199" name="Sisällön paikkamerkki 2">
            <a:extLst>
              <a:ext uri="{FF2B5EF4-FFF2-40B4-BE49-F238E27FC236}">
                <a16:creationId xmlns:a16="http://schemas.microsoft.com/office/drawing/2014/main" id="{431EB413-70BB-4ABE-8D27-5F0428EDEE9A}"/>
              </a:ext>
            </a:extLst>
          </p:cNvPr>
          <p:cNvGraphicFramePr>
            <a:graphicFrameLocks noGrp="1"/>
          </p:cNvGraphicFramePr>
          <p:nvPr>
            <p:ph idx="1"/>
            <p:extLst>
              <p:ext uri="{D42A27DB-BD31-4B8C-83A1-F6EECF244321}">
                <p14:modId xmlns:p14="http://schemas.microsoft.com/office/powerpoint/2010/main" val="3146126824"/>
              </p:ext>
            </p:extLst>
          </p:nvPr>
        </p:nvGraphicFramePr>
        <p:xfrm>
          <a:off x="3556397" y="404664"/>
          <a:ext cx="5098256" cy="61206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225" name="Rectangle 191">
            <a:extLst>
              <a:ext uri="{FF2B5EF4-FFF2-40B4-BE49-F238E27FC236}">
                <a16:creationId xmlns:a16="http://schemas.microsoft.com/office/drawing/2014/main" id="{FB5993E2-C02B-4335-ABA5-D8EC465551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39736"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rtl="0"/>
            <a:endParaRPr lang="en-us"/>
          </a:p>
        </p:txBody>
      </p:sp>
      <p:sp>
        <p:nvSpPr>
          <p:cNvPr id="9226" name="Rectangle 192">
            <a:extLst>
              <a:ext uri="{FF2B5EF4-FFF2-40B4-BE49-F238E27FC236}">
                <a16:creationId xmlns:a16="http://schemas.microsoft.com/office/drawing/2014/main" id="{C0B801A2-5622-4BE8-9AD2-C337A2CD0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i-FI"/>
          </a:p>
        </p:txBody>
      </p:sp>
      <p:sp>
        <p:nvSpPr>
          <p:cNvPr id="9218" name="Otsikko 1"/>
          <p:cNvSpPr>
            <a:spLocks noGrp="1"/>
          </p:cNvSpPr>
          <p:nvPr>
            <p:ph type="title"/>
          </p:nvPr>
        </p:nvSpPr>
        <p:spPr>
          <a:xfrm>
            <a:off x="369277" y="516835"/>
            <a:ext cx="2313633" cy="5772840"/>
          </a:xfrm>
        </p:spPr>
        <p:txBody>
          <a:bodyPr anchor="ctr">
            <a:normAutofit/>
          </a:bodyPr>
          <a:lstStyle/>
          <a:p>
            <a:pPr algn="l" rtl="0" eaLnBrk="1" hangingPunct="1"/>
            <a:r>
              <a:rPr lang="en-us" sz="3100" b="0" i="0" u="none" baseline="0">
                <a:solidFill>
                  <a:srgbClr val="FFFFFF"/>
                </a:solidFill>
              </a:rPr>
              <a:t>Sickness Fund administration 1/2</a:t>
            </a:r>
          </a:p>
        </p:txBody>
      </p:sp>
      <p:sp>
        <p:nvSpPr>
          <p:cNvPr id="9227" name="Rectangle 193">
            <a:extLst>
              <a:ext uri="{FF2B5EF4-FFF2-40B4-BE49-F238E27FC236}">
                <a16:creationId xmlns:a16="http://schemas.microsoft.com/office/drawing/2014/main" id="{B7AF614F-5BC3-4086-99F5-B87C5847A0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i-FI"/>
          </a:p>
        </p:txBody>
      </p:sp>
      <p:graphicFrame>
        <p:nvGraphicFramePr>
          <p:cNvPr id="9223" name="Sisällön paikkamerkki 2">
            <a:extLst>
              <a:ext uri="{FF2B5EF4-FFF2-40B4-BE49-F238E27FC236}">
                <a16:creationId xmlns:a16="http://schemas.microsoft.com/office/drawing/2014/main" id="{1816DBA2-3075-48F3-B6C5-2F7A0CFABE6B}"/>
              </a:ext>
            </a:extLst>
          </p:cNvPr>
          <p:cNvGraphicFramePr>
            <a:graphicFrameLocks noGrp="1"/>
          </p:cNvGraphicFramePr>
          <p:nvPr>
            <p:ph idx="1"/>
            <p:extLst>
              <p:ext uri="{D42A27DB-BD31-4B8C-83A1-F6EECF244321}">
                <p14:modId xmlns:p14="http://schemas.microsoft.com/office/powerpoint/2010/main" val="4146251695"/>
              </p:ext>
            </p:extLst>
          </p:nvPr>
        </p:nvGraphicFramePr>
        <p:xfrm>
          <a:off x="3556397" y="516834"/>
          <a:ext cx="5098256" cy="60085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249" name="Rectangle 73">
            <a:extLst>
              <a:ext uri="{FF2B5EF4-FFF2-40B4-BE49-F238E27FC236}">
                <a16:creationId xmlns:a16="http://schemas.microsoft.com/office/drawing/2014/main" id="{FB5993E2-C02B-4335-ABA5-D8EC465551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39736"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rtl="0"/>
            <a:endParaRPr lang="en-us"/>
          </a:p>
        </p:txBody>
      </p:sp>
      <p:sp>
        <p:nvSpPr>
          <p:cNvPr id="10250" name="Rectangle 75">
            <a:extLst>
              <a:ext uri="{FF2B5EF4-FFF2-40B4-BE49-F238E27FC236}">
                <a16:creationId xmlns:a16="http://schemas.microsoft.com/office/drawing/2014/main" id="{C0B801A2-5622-4BE8-9AD2-C337A2CD0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i-FI"/>
          </a:p>
        </p:txBody>
      </p:sp>
      <p:sp>
        <p:nvSpPr>
          <p:cNvPr id="10242" name="Title 1"/>
          <p:cNvSpPr>
            <a:spLocks noGrp="1"/>
          </p:cNvSpPr>
          <p:nvPr>
            <p:ph type="title"/>
          </p:nvPr>
        </p:nvSpPr>
        <p:spPr>
          <a:xfrm>
            <a:off x="369277" y="516835"/>
            <a:ext cx="2313633" cy="5772840"/>
          </a:xfrm>
        </p:spPr>
        <p:txBody>
          <a:bodyPr anchor="ctr">
            <a:normAutofit/>
          </a:bodyPr>
          <a:lstStyle/>
          <a:p>
            <a:pPr algn="l" rtl="0"/>
            <a:r>
              <a:rPr lang="en-us" sz="3100" b="0" i="0" u="none" baseline="0">
                <a:solidFill>
                  <a:srgbClr val="FFFFFF"/>
                </a:solidFill>
              </a:rPr>
              <a:t>Sickness Fund administration 2/2</a:t>
            </a:r>
          </a:p>
        </p:txBody>
      </p:sp>
      <p:sp>
        <p:nvSpPr>
          <p:cNvPr id="10251" name="Rectangle 77">
            <a:extLst>
              <a:ext uri="{FF2B5EF4-FFF2-40B4-BE49-F238E27FC236}">
                <a16:creationId xmlns:a16="http://schemas.microsoft.com/office/drawing/2014/main" id="{B7AF614F-5BC3-4086-99F5-B87C5847A0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i-FI"/>
          </a:p>
        </p:txBody>
      </p:sp>
      <p:graphicFrame>
        <p:nvGraphicFramePr>
          <p:cNvPr id="10245" name="Content Placeholder 2">
            <a:extLst>
              <a:ext uri="{FF2B5EF4-FFF2-40B4-BE49-F238E27FC236}">
                <a16:creationId xmlns:a16="http://schemas.microsoft.com/office/drawing/2014/main" id="{416AF83F-95F4-4F2B-8A5C-C3EE29DC2829}"/>
              </a:ext>
            </a:extLst>
          </p:cNvPr>
          <p:cNvGraphicFramePr>
            <a:graphicFrameLocks noGrp="1"/>
          </p:cNvGraphicFramePr>
          <p:nvPr>
            <p:ph idx="1"/>
            <p:extLst>
              <p:ext uri="{D42A27DB-BD31-4B8C-83A1-F6EECF244321}">
                <p14:modId xmlns:p14="http://schemas.microsoft.com/office/powerpoint/2010/main" val="3261892043"/>
              </p:ext>
            </p:extLst>
          </p:nvPr>
        </p:nvGraphicFramePr>
        <p:xfrm>
          <a:off x="3556397" y="639763"/>
          <a:ext cx="5098256" cy="56499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theme/theme1.xml><?xml version="1.0" encoding="utf-8"?>
<a:theme xmlns:a="http://schemas.openxmlformats.org/drawingml/2006/main" name="Retrospect">
  <a:themeElements>
    <a:clrScheme name="Yellow">
      <a:dk1>
        <a:sysClr val="windowText" lastClr="000000"/>
      </a:dk1>
      <a:lt1>
        <a:sysClr val="window" lastClr="FFFFFF"/>
      </a:lt1>
      <a:dk2>
        <a:srgbClr val="39302A"/>
      </a:dk2>
      <a:lt2>
        <a:srgbClr val="E5DEDB"/>
      </a:lt2>
      <a:accent1>
        <a:srgbClr val="FFCA08"/>
      </a:accent1>
      <a:accent2>
        <a:srgbClr val="F8931D"/>
      </a:accent2>
      <a:accent3>
        <a:srgbClr val="CE8D3E"/>
      </a:accent3>
      <a:accent4>
        <a:srgbClr val="EC7016"/>
      </a:accent4>
      <a:accent5>
        <a:srgbClr val="E64823"/>
      </a:accent5>
      <a:accent6>
        <a:srgbClr val="9C6A6A"/>
      </a:accent6>
      <a:hlink>
        <a:srgbClr val="2998E3"/>
      </a:hlink>
      <a:folHlink>
        <a:srgbClr val="7F723D"/>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367</TotalTime>
  <Words>2178</Words>
  <Application>Microsoft Office PowerPoint</Application>
  <PresentationFormat>Näytössä katseltava diaesitys (4:3)</PresentationFormat>
  <Paragraphs>217</Paragraphs>
  <Slides>23</Slides>
  <Notes>2</Notes>
  <HiddenSlides>0</HiddenSlides>
  <MMClips>0</MMClips>
  <ScaleCrop>false</ScaleCrop>
  <HeadingPairs>
    <vt:vector size="6" baseType="variant">
      <vt:variant>
        <vt:lpstr>Käytetyt fontit</vt:lpstr>
      </vt:variant>
      <vt:variant>
        <vt:i4>4</vt:i4>
      </vt:variant>
      <vt:variant>
        <vt:lpstr>Teema</vt:lpstr>
      </vt:variant>
      <vt:variant>
        <vt:i4>1</vt:i4>
      </vt:variant>
      <vt:variant>
        <vt:lpstr>Dian otsikot</vt:lpstr>
      </vt:variant>
      <vt:variant>
        <vt:i4>23</vt:i4>
      </vt:variant>
    </vt:vector>
  </HeadingPairs>
  <TitlesOfParts>
    <vt:vector size="28" baseType="lpstr">
      <vt:lpstr>Arial</vt:lpstr>
      <vt:lpstr>Calibri</vt:lpstr>
      <vt:lpstr>Calibri Light</vt:lpstr>
      <vt:lpstr>Wingdings 2</vt:lpstr>
      <vt:lpstr>Retrospect</vt:lpstr>
      <vt:lpstr>Lokomo’s Sickness Fund</vt:lpstr>
      <vt:lpstr>What is Lokomo’s Sickness Fund?</vt:lpstr>
      <vt:lpstr>PowerPoint-esitys</vt:lpstr>
      <vt:lpstr> Lokomo’s Sickness Fund’s sphere of operationsphere of operation</vt:lpstr>
      <vt:lpstr>Being insured</vt:lpstr>
      <vt:lpstr>Insurance contribution</vt:lpstr>
      <vt:lpstr>The workplace fund as a concept</vt:lpstr>
      <vt:lpstr>Sickness Fund administration 1/2</vt:lpstr>
      <vt:lpstr>Sickness Fund administration 2/2</vt:lpstr>
      <vt:lpstr>Operational regulation and control</vt:lpstr>
      <vt:lpstr>Benefits managed by the workplace fund 1/2</vt:lpstr>
      <vt:lpstr>Benefits managed by the workplace fund 2/2</vt:lpstr>
      <vt:lpstr>Applying for benefits     </vt:lpstr>
      <vt:lpstr>Health care compensation</vt:lpstr>
      <vt:lpstr>Examples of compensation:</vt:lpstr>
      <vt:lpstr>Examples of compensation:</vt:lpstr>
      <vt:lpstr>Examples of compensation:</vt:lpstr>
      <vt:lpstr>Examples of compensation:</vt:lpstr>
      <vt:lpstr>Examples of compensation:</vt:lpstr>
      <vt:lpstr>Examples of compensation:</vt:lpstr>
      <vt:lpstr>Examples of compensation:</vt:lpstr>
      <vt:lpstr>Surgery or other more expensive procedures at a private hospital</vt:lpstr>
      <vt:lpstr>More information: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Lokomon Sairauskassa</dc:title>
  <dc:creator>Taina Tuominen</dc:creator>
  <cp:lastModifiedBy>EXT Taina Tuominen</cp:lastModifiedBy>
  <cp:revision>13</cp:revision>
  <dcterms:created xsi:type="dcterms:W3CDTF">2020-05-14T07:04:04Z</dcterms:created>
  <dcterms:modified xsi:type="dcterms:W3CDTF">2024-03-07T08:16:18Z</dcterms:modified>
</cp:coreProperties>
</file>